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7" r:id="rId3"/>
    <p:sldId id="259" r:id="rId4"/>
    <p:sldId id="260" r:id="rId5"/>
    <p:sldId id="280" r:id="rId6"/>
    <p:sldId id="273" r:id="rId7"/>
    <p:sldId id="274" r:id="rId8"/>
    <p:sldId id="277" r:id="rId9"/>
    <p:sldId id="278" r:id="rId10"/>
    <p:sldId id="281"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8/19/2023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8/19/2023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bethea@hcs.k12.nc.u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kathleen.ruffin@hcs.k12.nc.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4474" y="253447"/>
            <a:ext cx="10903270" cy="3200065"/>
          </a:xfrm>
        </p:spPr>
        <p:txBody>
          <a:bodyPr>
            <a:normAutofit fontScale="90000"/>
          </a:bodyPr>
          <a:lstStyle/>
          <a:p>
            <a:r>
              <a:rPr lang="en-US" b="1" dirty="0">
                <a:latin typeface="Ink Free" panose="03080402000500000000" pitchFamily="66" charset="0"/>
              </a:rPr>
              <a:t>Welcome Back To School  West Hoke  Tigers!!!</a:t>
            </a:r>
          </a:p>
        </p:txBody>
      </p:sp>
      <p:sp>
        <p:nvSpPr>
          <p:cNvPr id="3" name="Subtitle 2"/>
          <p:cNvSpPr>
            <a:spLocks noGrp="1"/>
          </p:cNvSpPr>
          <p:nvPr>
            <p:ph type="subTitle" idx="1"/>
          </p:nvPr>
        </p:nvSpPr>
        <p:spPr>
          <a:xfrm rot="21420000">
            <a:off x="168485" y="3306138"/>
            <a:ext cx="11038011" cy="1256398"/>
          </a:xfrm>
        </p:spPr>
        <p:txBody>
          <a:bodyPr/>
          <a:lstStyle/>
          <a:p>
            <a:r>
              <a:rPr lang="en-US" b="1" dirty="0">
                <a:solidFill>
                  <a:schemeClr val="accent1"/>
                </a:solidFill>
                <a:latin typeface="Ink Free" panose="03080402000500000000" pitchFamily="66" charset="0"/>
              </a:rPr>
              <a:t>School year </a:t>
            </a:r>
          </a:p>
          <a:p>
            <a:r>
              <a:rPr lang="en-US" b="1" dirty="0">
                <a:solidFill>
                  <a:schemeClr val="accent1"/>
                </a:solidFill>
                <a:latin typeface="Ink Free" panose="03080402000500000000" pitchFamily="66" charset="0"/>
              </a:rPr>
              <a:t>							</a:t>
            </a:r>
            <a:r>
              <a:rPr lang="en-US" b="1" dirty="0" smtClean="0">
                <a:solidFill>
                  <a:schemeClr val="accent1"/>
                </a:solidFill>
                <a:latin typeface="Ink Free" panose="03080402000500000000" pitchFamily="66" charset="0"/>
              </a:rPr>
              <a:t>2023-2024</a:t>
            </a:r>
            <a:endParaRPr lang="en-US" b="1" dirty="0">
              <a:solidFill>
                <a:schemeClr val="accent1"/>
              </a:solidFill>
              <a:latin typeface="Ink Free" panose="03080402000500000000" pitchFamily="66" charset="0"/>
            </a:endParaRPr>
          </a:p>
          <a:p>
            <a:endParaRPr lang="en-US" dirty="0">
              <a:solidFill>
                <a:srgbClr val="FF0000"/>
              </a:solidFill>
              <a:latin typeface="Ink Free" panose="03080402000500000000" pitchFamily="66" charset="0"/>
            </a:endParaRPr>
          </a:p>
        </p:txBody>
      </p:sp>
      <p:pic>
        <p:nvPicPr>
          <p:cNvPr id="4" name="Picture 3" descr="https://lh4.googleusercontent.com/m1jxYO0Ivq-nVqwL2pyi112WybWdAcPEB6xXJeU3qq4ik_mjMn3fX6bl9AkRz6F9BUIIsjJWVzBIyI0WRSztBGo3h3yENKxkU-EiQgtWodxG3dMl=w1280"/>
          <p:cNvPicPr/>
          <p:nvPr/>
        </p:nvPicPr>
        <p:blipFill>
          <a:blip r:embed="rId2">
            <a:extLst>
              <a:ext uri="{28A0092B-C50C-407E-A947-70E740481C1C}">
                <a14:useLocalDpi xmlns:a14="http://schemas.microsoft.com/office/drawing/2010/main" val="0"/>
              </a:ext>
            </a:extLst>
          </a:blip>
          <a:srcRect/>
          <a:stretch>
            <a:fillRect/>
          </a:stretch>
        </p:blipFill>
        <p:spPr bwMode="auto">
          <a:xfrm>
            <a:off x="591129" y="2447636"/>
            <a:ext cx="3260436" cy="2273573"/>
          </a:xfrm>
          <a:prstGeom prst="rect">
            <a:avLst/>
          </a:prstGeom>
          <a:noFill/>
          <a:ln>
            <a:noFill/>
          </a:ln>
        </p:spPr>
      </p:pic>
    </p:spTree>
    <p:extLst>
      <p:ext uri="{BB962C8B-B14F-4D97-AF65-F5344CB8AC3E}">
        <p14:creationId xmlns:p14="http://schemas.microsoft.com/office/powerpoint/2010/main" val="12962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687515"/>
            <a:ext cx="6096000" cy="1482970"/>
          </a:xfrm>
          <a:prstGeom prst="rect">
            <a:avLst/>
          </a:prstGeom>
        </p:spPr>
        <p:txBody>
          <a:bodyPr>
            <a:spAutoFit/>
          </a:bodyPr>
          <a:lstStyle/>
          <a:p>
            <a:pPr>
              <a:lnSpc>
                <a:spcPct val="107000"/>
              </a:lnSpc>
              <a:spcAft>
                <a:spcPts val="800"/>
              </a:spcAft>
            </a:pPr>
            <a:r>
              <a:rPr lang="en-US" b="1" i="1" dirty="0">
                <a:latin typeface="Ink Free" panose="03080402000500000000"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Ink Free" panose="03080402000500000000" pitchFamily="66" charset="0"/>
                <a:ea typeface="Calibri" panose="020F0502020204030204" pitchFamily="34" charset="0"/>
                <a:cs typeface="Times New Roman" panose="02020603050405020304" pitchFamily="18" charset="0"/>
              </a:rPr>
              <a:t>COVID Guidelines used are based on CDC guidelines.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Ink Free" panose="03080402000500000000" pitchFamily="66" charset="0"/>
                <a:ea typeface="Calibri" panose="020F0502020204030204" pitchFamily="34" charset="0"/>
                <a:cs typeface="Times New Roman" panose="02020603050405020304" pitchFamily="18" charset="0"/>
              </a:rPr>
              <a:t>For information refer to: https://covid19.ncdhhs.gov/media/164/open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98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997839"/>
            <a:ext cx="6096000" cy="3170099"/>
          </a:xfrm>
          <a:prstGeom prst="rect">
            <a:avLst/>
          </a:prstGeom>
        </p:spPr>
        <p:txBody>
          <a:bodyPr>
            <a:spAutoFit/>
          </a:bodyPr>
          <a:lstStyle/>
          <a:p>
            <a:r>
              <a:rPr lang="en-US" sz="2000" b="1" i="1" dirty="0" err="1">
                <a:latin typeface="Ink Free" panose="03080402000500000000" pitchFamily="66" charset="0"/>
              </a:rPr>
              <a:t>Kassi</a:t>
            </a:r>
            <a:r>
              <a:rPr lang="en-US" sz="2000" b="1" i="1" dirty="0">
                <a:latin typeface="Ink Free" panose="03080402000500000000" pitchFamily="66" charset="0"/>
              </a:rPr>
              <a:t> Ruffin, RN BSN NCSN</a:t>
            </a:r>
          </a:p>
          <a:p>
            <a:r>
              <a:rPr lang="en-US" sz="2000" b="1" i="1" dirty="0">
                <a:latin typeface="Ink Free" panose="03080402000500000000" pitchFamily="66" charset="0"/>
              </a:rPr>
              <a:t>School Nurse</a:t>
            </a:r>
          </a:p>
          <a:p>
            <a:r>
              <a:rPr lang="en-US" sz="2000" b="1" i="1" dirty="0">
                <a:latin typeface="Ink Free" panose="03080402000500000000" pitchFamily="66" charset="0"/>
              </a:rPr>
              <a:t>West Hoke Middle School</a:t>
            </a:r>
          </a:p>
          <a:p>
            <a:r>
              <a:rPr lang="en-US" sz="2000" b="1" i="1" dirty="0">
                <a:latin typeface="Ink Free" panose="03080402000500000000" pitchFamily="66" charset="0"/>
              </a:rPr>
              <a:t>200 NC 211 West</a:t>
            </a:r>
          </a:p>
          <a:p>
            <a:r>
              <a:rPr lang="en-US" sz="2000" b="1" i="1" dirty="0">
                <a:latin typeface="Ink Free" panose="03080402000500000000" pitchFamily="66" charset="0"/>
              </a:rPr>
              <a:t>Raeford, NC 28376</a:t>
            </a:r>
          </a:p>
          <a:p>
            <a:r>
              <a:rPr lang="en-US" sz="2000" b="1" i="1" dirty="0">
                <a:latin typeface="Ink Free" panose="03080402000500000000" pitchFamily="66" charset="0"/>
              </a:rPr>
              <a:t>Phone: 910-875-3411  Ext. 2145</a:t>
            </a:r>
          </a:p>
          <a:p>
            <a:r>
              <a:rPr lang="en-US" sz="2000" b="1" i="1" dirty="0">
                <a:latin typeface="Ink Free" panose="03080402000500000000" pitchFamily="66" charset="0"/>
              </a:rPr>
              <a:t>Fax.: 910-875-0332</a:t>
            </a:r>
          </a:p>
          <a:p>
            <a:r>
              <a:rPr lang="en-US" sz="2000" b="1" i="1" dirty="0">
                <a:latin typeface="Ink Free" panose="03080402000500000000" pitchFamily="66" charset="0"/>
              </a:rPr>
              <a:t>kathleen.ruffin</a:t>
            </a:r>
            <a:r>
              <a:rPr lang="en-US" sz="2000" b="1" i="1" dirty="0">
                <a:latin typeface="Ink Free" panose="03080402000500000000" pitchFamily="66" charset="0"/>
                <a:hlinkClick r:id="rId2"/>
              </a:rPr>
              <a:t>@hcs.k12.nc.us</a:t>
            </a:r>
            <a:endParaRPr lang="en-US" sz="2000" b="1" i="1" dirty="0">
              <a:latin typeface="Ink Free" panose="03080402000500000000" pitchFamily="66" charset="0"/>
            </a:endParaRPr>
          </a:p>
          <a:p>
            <a:r>
              <a:rPr lang="en-US" sz="2000" b="1" i="1" dirty="0"/>
              <a:t/>
            </a:r>
            <a:br>
              <a:rPr lang="en-US" sz="2000" b="1" i="1" dirty="0"/>
            </a:br>
            <a:endParaRPr lang="en-US" sz="2000" b="1" i="1" dirty="0"/>
          </a:p>
        </p:txBody>
      </p:sp>
      <p:pic>
        <p:nvPicPr>
          <p:cNvPr id="4" name="Picture 3"/>
          <p:cNvPicPr>
            <a:picLocks noChangeAspect="1"/>
          </p:cNvPicPr>
          <p:nvPr/>
        </p:nvPicPr>
        <p:blipFill>
          <a:blip r:embed="rId3"/>
          <a:stretch>
            <a:fillRect/>
          </a:stretch>
        </p:blipFill>
        <p:spPr>
          <a:xfrm rot="1722259">
            <a:off x="7291257" y="2261725"/>
            <a:ext cx="2157543" cy="1497476"/>
          </a:xfrm>
          <a:prstGeom prst="rect">
            <a:avLst/>
          </a:prstGeom>
        </p:spPr>
      </p:pic>
    </p:spTree>
    <p:extLst>
      <p:ext uri="{BB962C8B-B14F-4D97-AF65-F5344CB8AC3E}">
        <p14:creationId xmlns:p14="http://schemas.microsoft.com/office/powerpoint/2010/main" val="38934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5492"/>
            <a:ext cx="10396882" cy="905163"/>
          </a:xfrm>
        </p:spPr>
        <p:txBody>
          <a:bodyPr>
            <a:normAutofit fontScale="90000"/>
          </a:bodyPr>
          <a:lstStyle/>
          <a:p>
            <a:r>
              <a:rPr lang="en-US" sz="7200" b="1" cap="none" dirty="0" smtClean="0">
                <a:latin typeface="Ink Free" panose="03080402000500000000" pitchFamily="66" charset="0"/>
              </a:rPr>
              <a:t>          Introduction</a:t>
            </a:r>
            <a:endParaRPr lang="en-US" sz="7200" b="1" dirty="0">
              <a:latin typeface="Ink Free" panose="03080402000500000000" pitchFamily="66" charset="0"/>
            </a:endParaRPr>
          </a:p>
        </p:txBody>
      </p:sp>
      <p:sp>
        <p:nvSpPr>
          <p:cNvPr id="3" name="Content Placeholder 2"/>
          <p:cNvSpPr>
            <a:spLocks noGrp="1"/>
          </p:cNvSpPr>
          <p:nvPr>
            <p:ph sz="quarter" idx="13"/>
          </p:nvPr>
        </p:nvSpPr>
        <p:spPr>
          <a:xfrm>
            <a:off x="0" y="960582"/>
            <a:ext cx="11665527" cy="4599709"/>
          </a:xfrm>
        </p:spPr>
        <p:txBody>
          <a:bodyPr>
            <a:normAutofit/>
          </a:bodyPr>
          <a:lstStyle/>
          <a:p>
            <a:pPr marL="0" lvl="0" indent="0" defTabSz="457200">
              <a:lnSpc>
                <a:spcPct val="107000"/>
              </a:lnSpc>
              <a:spcBef>
                <a:spcPts val="0"/>
              </a:spcBef>
              <a:spcAft>
                <a:spcPts val="800"/>
              </a:spcAft>
              <a:buClrTx/>
              <a:buSzTx/>
              <a:buNone/>
            </a:pPr>
            <a:r>
              <a:rPr lang="en-US" b="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Greetings!</a:t>
            </a:r>
            <a:endParaRPr lang="en-US" b="1" cap="none" dirty="0">
              <a:solidFill>
                <a:schemeClr val="accent1"/>
              </a:solidFill>
              <a:latin typeface="Ink Free" panose="03080402000500000000" pitchFamily="66" charset="0"/>
              <a:ea typeface="Calibri" panose="020F0502020204030204" pitchFamily="34" charset="0"/>
              <a:cs typeface="Times New Roman" panose="02020603050405020304" pitchFamily="18" charset="0"/>
            </a:endParaRPr>
          </a:p>
          <a:p>
            <a:pPr marL="0" lvl="0" indent="0" defTabSz="457200">
              <a:lnSpc>
                <a:spcPct val="107000"/>
              </a:lnSpc>
              <a:spcBef>
                <a:spcPts val="0"/>
              </a:spcBef>
              <a:spcAft>
                <a:spcPts val="800"/>
              </a:spcAft>
              <a:buClrTx/>
              <a:buSzTx/>
              <a:buNone/>
            </a:pPr>
            <a:r>
              <a:rPr lang="en-US" b="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 I would like to introduce myself and share some basic school health guidelines. My name is </a:t>
            </a:r>
            <a:r>
              <a:rPr lang="en-US" b="1" cap="none" dirty="0" err="1">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Kassi</a:t>
            </a:r>
            <a:r>
              <a:rPr lang="en-US" b="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 Ruffin, RN  and I am the school nurse at West Hoke Middle School. This will be my </a:t>
            </a:r>
            <a:r>
              <a:rPr lang="en-US" b="1" cap="none" dirty="0" smtClean="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4</a:t>
            </a:r>
            <a:r>
              <a:rPr lang="en-US" b="1" cap="none" baseline="30000" dirty="0" smtClean="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th</a:t>
            </a:r>
            <a:r>
              <a:rPr lang="en-US" b="1" cap="none" dirty="0" smtClean="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 year </a:t>
            </a:r>
            <a:r>
              <a:rPr lang="en-US" b="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working at WHMS. </a:t>
            </a:r>
            <a:r>
              <a:rPr lang="en-US" b="1" cap="none" dirty="0" smtClean="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 I </a:t>
            </a:r>
            <a:r>
              <a:rPr lang="en-US" b="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am honored to have your child during the day and will treat them with the same consideration as we would our own. </a:t>
            </a:r>
            <a:endParaRPr lang="en-US" b="1" cap="none" dirty="0" smtClean="0">
              <a:solidFill>
                <a:schemeClr val="accent1"/>
              </a:solidFill>
              <a:latin typeface="Ink Free" panose="03080402000500000000" pitchFamily="66" charset="0"/>
              <a:ea typeface="Times New Roman" panose="02020603050405020304" pitchFamily="18" charset="0"/>
              <a:cs typeface="Times New Roman" panose="02020603050405020304" pitchFamily="18" charset="0"/>
            </a:endParaRPr>
          </a:p>
          <a:p>
            <a:pPr marL="0" indent="0">
              <a:buNone/>
            </a:pPr>
            <a:endParaRPr lang="en-US" dirty="0"/>
          </a:p>
          <a:p>
            <a:pPr marL="0" lvl="0" indent="0" defTabSz="457200">
              <a:lnSpc>
                <a:spcPct val="100000"/>
              </a:lnSpc>
              <a:spcBef>
                <a:spcPts val="0"/>
              </a:spcBef>
              <a:buClrTx/>
              <a:buSzTx/>
              <a:buNone/>
            </a:pPr>
            <a:r>
              <a:rPr lang="en-US" b="1" i="1" cap="none" dirty="0">
                <a:solidFill>
                  <a:schemeClr val="accent1"/>
                </a:solidFill>
                <a:latin typeface="Ink Free" panose="03080402000500000000" pitchFamily="66" charset="0"/>
                <a:ea typeface="Times New Roman" panose="02020603050405020304" pitchFamily="18" charset="0"/>
              </a:rPr>
              <a:t>Please reach out with questions and concerns to School Nurse, </a:t>
            </a:r>
            <a:r>
              <a:rPr lang="en-US" b="1" i="1" cap="none" dirty="0" err="1">
                <a:solidFill>
                  <a:schemeClr val="accent1"/>
                </a:solidFill>
                <a:latin typeface="Ink Free" panose="03080402000500000000" pitchFamily="66" charset="0"/>
                <a:ea typeface="Times New Roman" panose="02020603050405020304" pitchFamily="18" charset="0"/>
              </a:rPr>
              <a:t>Kassi</a:t>
            </a:r>
            <a:r>
              <a:rPr lang="en-US" b="1" i="1" cap="none" dirty="0">
                <a:solidFill>
                  <a:schemeClr val="accent1"/>
                </a:solidFill>
                <a:latin typeface="Ink Free" panose="03080402000500000000" pitchFamily="66" charset="0"/>
                <a:ea typeface="Times New Roman" panose="02020603050405020304" pitchFamily="18" charset="0"/>
              </a:rPr>
              <a:t> Ruffin, RN at one of the following:</a:t>
            </a:r>
            <a:endParaRPr lang="en-US" b="1" cap="none" dirty="0">
              <a:solidFill>
                <a:schemeClr val="accent1"/>
              </a:solidFill>
              <a:latin typeface="Ink Free" panose="03080402000500000000" pitchFamily="66" charset="0"/>
              <a:ea typeface="Times New Roman" panose="02020603050405020304" pitchFamily="18" charset="0"/>
            </a:endParaRPr>
          </a:p>
          <a:p>
            <a:pPr marL="342900" lvl="0" indent="-342900" defTabSz="457200">
              <a:lnSpc>
                <a:spcPct val="100000"/>
              </a:lnSpc>
              <a:spcBef>
                <a:spcPts val="0"/>
              </a:spcBef>
              <a:buClrTx/>
              <a:buSzTx/>
              <a:buFont typeface="Symbol" panose="05050102010706020507" pitchFamily="18" charset="2"/>
              <a:buChar char=""/>
            </a:pPr>
            <a:r>
              <a:rPr lang="en-US" b="1" i="1" cap="none" dirty="0">
                <a:solidFill>
                  <a:schemeClr val="accent1"/>
                </a:solidFill>
                <a:latin typeface="Ink Free" panose="03080402000500000000" pitchFamily="66" charset="0"/>
                <a:ea typeface="Times New Roman" panose="02020603050405020304" pitchFamily="18" charset="0"/>
              </a:rPr>
              <a:t>875-3411 ext. 3145 with any questions or concerns. </a:t>
            </a:r>
            <a:endParaRPr lang="en-US" b="1" cap="none" dirty="0">
              <a:solidFill>
                <a:schemeClr val="accent1"/>
              </a:solidFill>
              <a:latin typeface="Ink Free" panose="03080402000500000000" pitchFamily="66" charset="0"/>
              <a:ea typeface="Times New Roman" panose="02020603050405020304" pitchFamily="18" charset="0"/>
            </a:endParaRPr>
          </a:p>
          <a:p>
            <a:pPr marL="342900" lvl="0" indent="-342900" defTabSz="457200">
              <a:lnSpc>
                <a:spcPct val="100000"/>
              </a:lnSpc>
              <a:spcBef>
                <a:spcPts val="0"/>
              </a:spcBef>
              <a:buClrTx/>
              <a:buSzTx/>
              <a:buFont typeface="Symbol" panose="05050102010706020507" pitchFamily="18" charset="2"/>
              <a:buChar char=""/>
            </a:pPr>
            <a:r>
              <a:rPr lang="en-US" b="1" i="1" u="sng" cap="none" dirty="0">
                <a:solidFill>
                  <a:schemeClr val="accent1"/>
                </a:solidFill>
                <a:latin typeface="Ink Free" panose="03080402000500000000" pitchFamily="66" charset="0"/>
                <a:ea typeface="Times New Roman" panose="02020603050405020304" pitchFamily="18" charset="0"/>
                <a:hlinkClick r:id="rId2"/>
              </a:rPr>
              <a:t>kathleen.ruffin@hcs.k12.nc.us</a:t>
            </a:r>
            <a:endParaRPr lang="en-US" b="1" cap="none" dirty="0">
              <a:solidFill>
                <a:schemeClr val="accent1"/>
              </a:solidFill>
              <a:latin typeface="Ink Free" panose="03080402000500000000" pitchFamily="66" charset="0"/>
              <a:ea typeface="Times New Roman" panose="02020603050405020304" pitchFamily="18" charset="0"/>
            </a:endParaRPr>
          </a:p>
          <a:p>
            <a:pPr marL="0" lvl="0" indent="0" defTabSz="457200">
              <a:lnSpc>
                <a:spcPct val="100000"/>
              </a:lnSpc>
              <a:spcBef>
                <a:spcPts val="0"/>
              </a:spcBef>
              <a:buClrTx/>
              <a:buSzTx/>
              <a:buNone/>
            </a:pPr>
            <a:r>
              <a:rPr lang="en-US" b="1" i="1" cap="none" dirty="0">
                <a:solidFill>
                  <a:schemeClr val="accent1"/>
                </a:solidFill>
                <a:latin typeface="Ink Free" panose="03080402000500000000" pitchFamily="66" charset="0"/>
                <a:ea typeface="Times New Roman" panose="02020603050405020304" pitchFamily="18" charset="0"/>
              </a:rPr>
              <a:t> </a:t>
            </a:r>
            <a:endParaRPr lang="en-US" b="1" cap="none" dirty="0">
              <a:solidFill>
                <a:schemeClr val="accent1"/>
              </a:solidFill>
              <a:latin typeface="Ink Free" panose="03080402000500000000" pitchFamily="66" charset="0"/>
              <a:ea typeface="Times New Roman" panose="02020603050405020304" pitchFamily="18" charset="0"/>
            </a:endParaRPr>
          </a:p>
          <a:p>
            <a:pPr marL="0" lvl="0" indent="0" defTabSz="457200">
              <a:lnSpc>
                <a:spcPct val="100000"/>
              </a:lnSpc>
              <a:spcBef>
                <a:spcPts val="0"/>
              </a:spcBef>
              <a:buClrTx/>
              <a:buSzTx/>
              <a:buNone/>
            </a:pPr>
            <a:endParaRPr lang="en-US" b="1" i="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endParaRPr lang="en-US" b="1" i="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en-US" b="1" i="1" cap="none" dirty="0">
                <a:solidFill>
                  <a:schemeClr val="accent1"/>
                </a:solidFill>
                <a:latin typeface="Ink Free" panose="03080402000500000000" pitchFamily="66" charset="0"/>
                <a:ea typeface="Times New Roman" panose="02020603050405020304" pitchFamily="18" charset="0"/>
                <a:cs typeface="Times New Roman" panose="02020603050405020304" pitchFamily="18" charset="0"/>
              </a:rPr>
              <a:t>Looking forward to a great school year and keeping students safe and healthy!</a:t>
            </a:r>
            <a:endParaRPr lang="en-US" b="1" cap="none" dirty="0">
              <a:solidFill>
                <a:schemeClr val="accent1"/>
              </a:solidFill>
              <a:latin typeface="Ink Free" panose="03080402000500000000" pitchFamily="66" charset="0"/>
            </a:endParaRPr>
          </a:p>
          <a:p>
            <a:pPr marL="0" indent="0">
              <a:buNone/>
            </a:pPr>
            <a:endParaRPr lang="en-US" sz="1200" dirty="0">
              <a:latin typeface="Ink Free" panose="03080402000500000000" pitchFamily="66" charset="0"/>
            </a:endParaRPr>
          </a:p>
        </p:txBody>
      </p:sp>
    </p:spTree>
    <p:extLst>
      <p:ext uri="{BB962C8B-B14F-4D97-AF65-F5344CB8AC3E}">
        <p14:creationId xmlns:p14="http://schemas.microsoft.com/office/powerpoint/2010/main" val="381419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cap="none" dirty="0" smtClean="0">
                <a:latin typeface="Lucida Calligraphy" panose="03010101010101010101" pitchFamily="66" charset="0"/>
              </a:rPr>
              <a:t>     </a:t>
            </a:r>
            <a:r>
              <a:rPr lang="en-US" sz="8000" b="1" cap="none" dirty="0" smtClean="0">
                <a:latin typeface="Ink Free" panose="03080402000500000000" pitchFamily="66" charset="0"/>
              </a:rPr>
              <a:t>Main </a:t>
            </a:r>
            <a:r>
              <a:rPr lang="en-US" sz="8000" b="1" cap="none" dirty="0">
                <a:latin typeface="Ink Free" panose="03080402000500000000" pitchFamily="66" charset="0"/>
              </a:rPr>
              <a:t>Points</a:t>
            </a:r>
            <a:endParaRPr lang="en-US" sz="8000" b="1" dirty="0">
              <a:latin typeface="Ink Free" panose="03080402000500000000" pitchFamily="66" charset="0"/>
            </a:endParaRPr>
          </a:p>
        </p:txBody>
      </p:sp>
      <p:sp>
        <p:nvSpPr>
          <p:cNvPr id="3" name="Content Placeholder 2"/>
          <p:cNvSpPr>
            <a:spLocks noGrp="1"/>
          </p:cNvSpPr>
          <p:nvPr>
            <p:ph sz="quarter" idx="13"/>
          </p:nvPr>
        </p:nvSpPr>
        <p:spPr>
          <a:xfrm>
            <a:off x="685800" y="1837766"/>
            <a:ext cx="10394707" cy="3731762"/>
          </a:xfrm>
        </p:spPr>
        <p:txBody>
          <a:bodyPr>
            <a:normAutofit/>
          </a:bodyPr>
          <a:lstStyle/>
          <a:p>
            <a:pPr lvl="0" defTabSz="457200">
              <a:lnSpc>
                <a:spcPct val="100000"/>
              </a:lnSpc>
              <a:buClr>
                <a:srgbClr val="F5A408"/>
              </a:buClr>
              <a:buSzPct val="80000"/>
              <a:buFont typeface="Wingdings" panose="05000000000000000000" pitchFamily="2" charset="2"/>
              <a:buChar char="q"/>
            </a:pPr>
            <a:endParaRPr lang="en-US" sz="2200" b="1" cap="none" dirty="0" smtClean="0">
              <a:solidFill>
                <a:schemeClr val="accent1"/>
              </a:solidFill>
              <a:latin typeface="Ink Free" panose="03080402000500000000" pitchFamily="66" charset="0"/>
              <a:ea typeface="+mj-ea"/>
              <a:cs typeface="+mj-cs"/>
            </a:endParaRPr>
          </a:p>
          <a:p>
            <a:pPr lvl="0" defTabSz="457200">
              <a:lnSpc>
                <a:spcPct val="100000"/>
              </a:lnSpc>
              <a:buClr>
                <a:srgbClr val="F5A408"/>
              </a:buClr>
              <a:buSzPct val="80000"/>
              <a:buFont typeface="Wingdings" panose="05000000000000000000" pitchFamily="2" charset="2"/>
              <a:buChar char="q"/>
            </a:pPr>
            <a:r>
              <a:rPr lang="en-US" sz="2200" b="1" cap="none" dirty="0" smtClean="0">
                <a:solidFill>
                  <a:schemeClr val="accent1"/>
                </a:solidFill>
                <a:latin typeface="Ink Free" panose="03080402000500000000" pitchFamily="66" charset="0"/>
                <a:ea typeface="+mj-ea"/>
                <a:cs typeface="+mj-cs"/>
              </a:rPr>
              <a:t>Immunizations</a:t>
            </a:r>
          </a:p>
          <a:p>
            <a:pPr lvl="0" defTabSz="457200">
              <a:lnSpc>
                <a:spcPct val="100000"/>
              </a:lnSpc>
              <a:buClr>
                <a:srgbClr val="F5A408"/>
              </a:buClr>
              <a:buSzPct val="80000"/>
              <a:buFont typeface="Wingdings" panose="05000000000000000000" pitchFamily="2" charset="2"/>
              <a:buChar char="q"/>
            </a:pPr>
            <a:r>
              <a:rPr lang="en-US" sz="2200" b="1" cap="none" dirty="0" smtClean="0">
                <a:solidFill>
                  <a:schemeClr val="accent1"/>
                </a:solidFill>
                <a:latin typeface="Ink Free" panose="03080402000500000000" pitchFamily="66" charset="0"/>
                <a:ea typeface="+mj-ea"/>
                <a:cs typeface="+mj-cs"/>
              </a:rPr>
              <a:t>Health Information</a:t>
            </a:r>
            <a:endParaRPr lang="en-US" sz="2200" b="1" cap="none" dirty="0">
              <a:solidFill>
                <a:schemeClr val="accent1"/>
              </a:solidFill>
              <a:latin typeface="Ink Free" panose="03080402000500000000" pitchFamily="66" charset="0"/>
              <a:ea typeface="+mj-ea"/>
              <a:cs typeface="+mj-cs"/>
            </a:endParaRPr>
          </a:p>
          <a:p>
            <a:pPr lvl="0" defTabSz="457200">
              <a:lnSpc>
                <a:spcPct val="100000"/>
              </a:lnSpc>
              <a:buClr>
                <a:srgbClr val="F5A408"/>
              </a:buClr>
              <a:buSzPct val="80000"/>
              <a:buFont typeface="Wingdings" panose="05000000000000000000" pitchFamily="2" charset="2"/>
              <a:buChar char="q"/>
            </a:pPr>
            <a:r>
              <a:rPr lang="en-US" sz="2200" b="1" cap="none" dirty="0">
                <a:solidFill>
                  <a:schemeClr val="accent1"/>
                </a:solidFill>
                <a:latin typeface="Ink Free" panose="03080402000500000000" pitchFamily="66" charset="0"/>
                <a:ea typeface="+mj-ea"/>
                <a:cs typeface="+mj-cs"/>
              </a:rPr>
              <a:t>Medications</a:t>
            </a:r>
          </a:p>
          <a:p>
            <a:pPr lvl="0" defTabSz="457200">
              <a:lnSpc>
                <a:spcPct val="100000"/>
              </a:lnSpc>
              <a:buClr>
                <a:srgbClr val="F5A408"/>
              </a:buClr>
              <a:buSzPct val="80000"/>
              <a:buFont typeface="Wingdings" panose="05000000000000000000" pitchFamily="2" charset="2"/>
              <a:buChar char="q"/>
            </a:pPr>
            <a:r>
              <a:rPr lang="en-US" sz="2200" b="1" cap="none" dirty="0" smtClean="0">
                <a:solidFill>
                  <a:schemeClr val="accent1"/>
                </a:solidFill>
                <a:latin typeface="Ink Free" panose="03080402000500000000" pitchFamily="66" charset="0"/>
                <a:ea typeface="+mj-ea"/>
                <a:cs typeface="+mj-cs"/>
              </a:rPr>
              <a:t>Attendance</a:t>
            </a:r>
            <a:endParaRPr lang="en-US" sz="2200" b="1" cap="none" dirty="0">
              <a:solidFill>
                <a:schemeClr val="accent1"/>
              </a:solidFill>
              <a:latin typeface="Ink Free" panose="03080402000500000000" pitchFamily="66" charset="0"/>
              <a:ea typeface="+mj-ea"/>
              <a:cs typeface="+mj-cs"/>
            </a:endParaRPr>
          </a:p>
          <a:p>
            <a:pPr lvl="0" defTabSz="457200">
              <a:lnSpc>
                <a:spcPct val="100000"/>
              </a:lnSpc>
              <a:buClr>
                <a:srgbClr val="F5A408"/>
              </a:buClr>
              <a:buSzPct val="80000"/>
              <a:buFont typeface="Wingdings" panose="05000000000000000000" pitchFamily="2" charset="2"/>
              <a:buChar char="q"/>
            </a:pPr>
            <a:r>
              <a:rPr lang="en-US" sz="2200" b="1" cap="none" dirty="0">
                <a:solidFill>
                  <a:schemeClr val="accent1"/>
                </a:solidFill>
                <a:latin typeface="Ink Free" panose="03080402000500000000" pitchFamily="66" charset="0"/>
                <a:ea typeface="+mj-ea"/>
                <a:cs typeface="+mj-cs"/>
              </a:rPr>
              <a:t>Guidelines for Determining if Your Child Needs to Stay Home</a:t>
            </a:r>
          </a:p>
          <a:p>
            <a:pPr marL="0" indent="0">
              <a:buNone/>
            </a:pPr>
            <a:endParaRPr lang="en-US" dirty="0">
              <a:latin typeface="Ink Free" panose="03080402000500000000" pitchFamily="66" charset="0"/>
            </a:endParaRPr>
          </a:p>
        </p:txBody>
      </p:sp>
      <p:pic>
        <p:nvPicPr>
          <p:cNvPr id="4" name="Picture 3"/>
          <p:cNvPicPr>
            <a:picLocks noChangeAspect="1"/>
          </p:cNvPicPr>
          <p:nvPr/>
        </p:nvPicPr>
        <p:blipFill>
          <a:blip r:embed="rId2"/>
          <a:stretch>
            <a:fillRect/>
          </a:stretch>
        </p:blipFill>
        <p:spPr>
          <a:xfrm rot="4300431">
            <a:off x="6193425" y="2094947"/>
            <a:ext cx="4700423" cy="1042506"/>
          </a:xfrm>
          <a:prstGeom prst="rect">
            <a:avLst/>
          </a:prstGeom>
        </p:spPr>
      </p:pic>
    </p:spTree>
    <p:extLst>
      <p:ext uri="{BB962C8B-B14F-4D97-AF65-F5344CB8AC3E}">
        <p14:creationId xmlns:p14="http://schemas.microsoft.com/office/powerpoint/2010/main" val="380287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882" cy="1265382"/>
          </a:xfrm>
        </p:spPr>
        <p:txBody>
          <a:bodyPr/>
          <a:lstStyle/>
          <a:p>
            <a:r>
              <a:rPr lang="en-US" sz="7200" cap="none" dirty="0" smtClean="0">
                <a:solidFill>
                  <a:prstClr val="black"/>
                </a:solidFill>
                <a:latin typeface="Lucida Calligraphy" panose="03010101010101010101" pitchFamily="66" charset="0"/>
              </a:rPr>
              <a:t>      </a:t>
            </a:r>
            <a:r>
              <a:rPr lang="en-US" sz="7200" b="1" cap="none" dirty="0" smtClean="0">
                <a:latin typeface="Ink Free" panose="03080402000500000000" pitchFamily="66" charset="0"/>
              </a:rPr>
              <a:t>Immunizations</a:t>
            </a:r>
            <a:endParaRPr lang="en-US" b="1" dirty="0">
              <a:latin typeface="Ink Free" panose="03080402000500000000" pitchFamily="66" charset="0"/>
            </a:endParaRPr>
          </a:p>
        </p:txBody>
      </p:sp>
      <p:sp>
        <p:nvSpPr>
          <p:cNvPr id="3" name="Content Placeholder 2"/>
          <p:cNvSpPr>
            <a:spLocks noGrp="1"/>
          </p:cNvSpPr>
          <p:nvPr>
            <p:ph sz="quarter" idx="13"/>
          </p:nvPr>
        </p:nvSpPr>
        <p:spPr>
          <a:xfrm>
            <a:off x="0" y="1801091"/>
            <a:ext cx="11702473" cy="3796145"/>
          </a:xfrm>
        </p:spPr>
        <p:txBody>
          <a:bodyPr>
            <a:normAutofit fontScale="77500" lnSpcReduction="20000"/>
          </a:bodyPr>
          <a:lstStyle/>
          <a:p>
            <a:pPr marL="285750" lvl="0" indent="-285750" defTabSz="457200">
              <a:lnSpc>
                <a:spcPct val="100000"/>
              </a:lnSpc>
              <a:spcBef>
                <a:spcPts val="0"/>
              </a:spcBef>
              <a:buClrTx/>
              <a:buSzTx/>
              <a:buFont typeface="Wingdings" panose="05000000000000000000" pitchFamily="2" charset="2"/>
              <a:buChar char="Ø"/>
            </a:pPr>
            <a:r>
              <a:rPr lang="en-US" sz="2100" b="1" cap="none" dirty="0">
                <a:solidFill>
                  <a:schemeClr val="accent1"/>
                </a:solidFill>
                <a:latin typeface="Ink Free" panose="03080402000500000000" pitchFamily="66" charset="0"/>
              </a:rPr>
              <a:t>Immunization records </a:t>
            </a:r>
            <a:r>
              <a:rPr lang="en-US" sz="2100" b="1" cap="none" dirty="0" smtClean="0">
                <a:solidFill>
                  <a:schemeClr val="accent1"/>
                </a:solidFill>
                <a:latin typeface="Ink Free" panose="03080402000500000000" pitchFamily="66" charset="0"/>
              </a:rPr>
              <a:t> for all grade levels must </a:t>
            </a:r>
            <a:r>
              <a:rPr lang="en-US" sz="2100" b="1" cap="none" dirty="0">
                <a:solidFill>
                  <a:schemeClr val="accent1"/>
                </a:solidFill>
                <a:latin typeface="Ink Free" panose="03080402000500000000" pitchFamily="66" charset="0"/>
              </a:rPr>
              <a:t>be up to date and proof on file by September </a:t>
            </a:r>
            <a:r>
              <a:rPr lang="en-US" sz="2100" b="1" cap="none" dirty="0" smtClean="0">
                <a:solidFill>
                  <a:schemeClr val="accent1"/>
                </a:solidFill>
                <a:latin typeface="Ink Free" panose="03080402000500000000" pitchFamily="66" charset="0"/>
              </a:rPr>
              <a:t>31st </a:t>
            </a:r>
            <a:r>
              <a:rPr lang="en-US" sz="2100" b="1" cap="none" dirty="0">
                <a:solidFill>
                  <a:schemeClr val="accent1"/>
                </a:solidFill>
                <a:latin typeface="Ink Free" panose="03080402000500000000" pitchFamily="66" charset="0"/>
              </a:rPr>
              <a:t>to avoid </a:t>
            </a:r>
            <a:r>
              <a:rPr lang="en-US" sz="2100" b="1" cap="none" dirty="0" smtClean="0">
                <a:solidFill>
                  <a:schemeClr val="accent1"/>
                </a:solidFill>
                <a:latin typeface="Ink Free" panose="03080402000500000000" pitchFamily="66" charset="0"/>
              </a:rPr>
              <a:t>possible suspension </a:t>
            </a:r>
            <a:r>
              <a:rPr lang="en-US" sz="2100" b="1" cap="none" dirty="0">
                <a:solidFill>
                  <a:schemeClr val="accent1"/>
                </a:solidFill>
                <a:latin typeface="Ink Free" panose="03080402000500000000" pitchFamily="66" charset="0"/>
              </a:rPr>
              <a:t>from school</a:t>
            </a:r>
            <a:r>
              <a:rPr lang="en-US" sz="2100" b="1" cap="none" dirty="0" smtClean="0">
                <a:solidFill>
                  <a:schemeClr val="accent1"/>
                </a:solidFill>
                <a:latin typeface="Ink Free" panose="03080402000500000000" pitchFamily="66" charset="0"/>
              </a:rPr>
              <a:t>.</a:t>
            </a:r>
          </a:p>
          <a:p>
            <a:pPr marL="285750" lvl="0" indent="-285750" defTabSz="457200">
              <a:lnSpc>
                <a:spcPct val="100000"/>
              </a:lnSpc>
              <a:spcBef>
                <a:spcPts val="0"/>
              </a:spcBef>
              <a:buClrTx/>
              <a:buSzTx/>
              <a:buFont typeface="Wingdings" panose="05000000000000000000" pitchFamily="2" charset="2"/>
              <a:buChar char="Ø"/>
            </a:pPr>
            <a:endParaRPr lang="en-US" sz="2100" b="1" cap="none" dirty="0" smtClean="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2100" b="1" cap="none" dirty="0" smtClean="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2100" b="1" cap="none" dirty="0" smtClean="0">
                <a:solidFill>
                  <a:srgbClr val="B80E0F"/>
                </a:solidFill>
                <a:latin typeface="Ink Free" panose="03080402000500000000" pitchFamily="66" charset="0"/>
              </a:rPr>
              <a:t>7</a:t>
            </a:r>
            <a:r>
              <a:rPr lang="en-US" sz="2100" b="1" cap="none" baseline="30000" dirty="0" smtClean="0">
                <a:solidFill>
                  <a:srgbClr val="B80E0F"/>
                </a:solidFill>
                <a:latin typeface="Ink Free" panose="03080402000500000000" pitchFamily="66" charset="0"/>
              </a:rPr>
              <a:t>th</a:t>
            </a:r>
            <a:r>
              <a:rPr lang="en-US" sz="2100" b="1" cap="none" dirty="0" smtClean="0">
                <a:solidFill>
                  <a:srgbClr val="B80E0F"/>
                </a:solidFill>
                <a:latin typeface="Ink Free" panose="03080402000500000000" pitchFamily="66" charset="0"/>
              </a:rPr>
              <a:t> grade </a:t>
            </a:r>
            <a:r>
              <a:rPr lang="en-US" sz="2100" b="1" cap="none" dirty="0">
                <a:solidFill>
                  <a:srgbClr val="B80E0F"/>
                </a:solidFill>
                <a:latin typeface="Ink Free" panose="03080402000500000000" pitchFamily="66" charset="0"/>
              </a:rPr>
              <a:t>students need </a:t>
            </a:r>
            <a:r>
              <a:rPr lang="en-US" sz="2100" b="1" cap="none" dirty="0" smtClean="0">
                <a:solidFill>
                  <a:srgbClr val="B80E0F"/>
                </a:solidFill>
                <a:latin typeface="Ink Free" panose="03080402000500000000" pitchFamily="66" charset="0"/>
              </a:rPr>
              <a:t>the </a:t>
            </a:r>
            <a:r>
              <a:rPr lang="en-US" sz="2100" b="1" cap="none" dirty="0">
                <a:solidFill>
                  <a:srgbClr val="B80E0F"/>
                </a:solidFill>
                <a:latin typeface="Ink Free" panose="03080402000500000000" pitchFamily="66" charset="0"/>
              </a:rPr>
              <a:t>1</a:t>
            </a:r>
            <a:r>
              <a:rPr lang="en-US" sz="2100" b="1" cap="none" baseline="30000" dirty="0">
                <a:solidFill>
                  <a:srgbClr val="B80E0F"/>
                </a:solidFill>
                <a:latin typeface="Ink Free" panose="03080402000500000000" pitchFamily="66" charset="0"/>
              </a:rPr>
              <a:t>st</a:t>
            </a:r>
            <a:r>
              <a:rPr lang="en-US" sz="2100" b="1" cap="none" dirty="0">
                <a:solidFill>
                  <a:srgbClr val="B80E0F"/>
                </a:solidFill>
                <a:latin typeface="Ink Free" panose="03080402000500000000" pitchFamily="66" charset="0"/>
              </a:rPr>
              <a:t> dose of the Meningococcal (MCV) </a:t>
            </a:r>
            <a:r>
              <a:rPr lang="en-US" sz="2100" b="1" cap="none" dirty="0" smtClean="0">
                <a:solidFill>
                  <a:srgbClr val="B80E0F"/>
                </a:solidFill>
                <a:latin typeface="Ink Free" panose="03080402000500000000" pitchFamily="66" charset="0"/>
              </a:rPr>
              <a:t>vaccine and </a:t>
            </a:r>
            <a:r>
              <a:rPr lang="en-US" sz="2100" b="1" cap="none" dirty="0" err="1">
                <a:solidFill>
                  <a:srgbClr val="B80E0F"/>
                </a:solidFill>
                <a:latin typeface="Ink Free" panose="03080402000500000000" pitchFamily="66" charset="0"/>
              </a:rPr>
              <a:t>Tdap</a:t>
            </a:r>
            <a:r>
              <a:rPr lang="en-US" sz="2100" b="1" cap="none" dirty="0">
                <a:solidFill>
                  <a:srgbClr val="B80E0F"/>
                </a:solidFill>
                <a:latin typeface="Ink Free" panose="03080402000500000000" pitchFamily="66" charset="0"/>
              </a:rPr>
              <a:t> Booster </a:t>
            </a:r>
            <a:r>
              <a:rPr lang="en-US" sz="2100" b="1" cap="none" dirty="0" smtClean="0">
                <a:solidFill>
                  <a:srgbClr val="B80E0F"/>
                </a:solidFill>
                <a:latin typeface="Ink Free" panose="03080402000500000000" pitchFamily="66" charset="0"/>
              </a:rPr>
              <a:t>before </a:t>
            </a:r>
            <a:r>
              <a:rPr lang="en-US" sz="2100" b="1" cap="none" dirty="0" err="1" smtClean="0">
                <a:solidFill>
                  <a:srgbClr val="B80E0F"/>
                </a:solidFill>
                <a:latin typeface="Ink Free" panose="03080402000500000000" pitchFamily="66" charset="0"/>
              </a:rPr>
              <a:t>before</a:t>
            </a:r>
            <a:r>
              <a:rPr lang="en-US" sz="2100" b="1" cap="none" dirty="0" smtClean="0">
                <a:solidFill>
                  <a:srgbClr val="B80E0F"/>
                </a:solidFill>
                <a:latin typeface="Ink Free" panose="03080402000500000000" pitchFamily="66" charset="0"/>
              </a:rPr>
              <a:t> school starts. </a:t>
            </a:r>
            <a:endParaRPr lang="en-US" sz="2100" b="1" cap="none" dirty="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2100" b="1" cap="none" dirty="0" smtClean="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2100" b="1" cap="none" dirty="0" smtClean="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2100" b="1" cap="none" dirty="0" smtClean="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2100" b="1" cap="none" dirty="0" smtClean="0">
                <a:solidFill>
                  <a:schemeClr val="accent1"/>
                </a:solidFill>
                <a:latin typeface="Ink Free" panose="03080402000500000000" pitchFamily="66" charset="0"/>
              </a:rPr>
              <a:t>You may have documentation faxed to 910-875-0332; dropped off at front office or mailed to the school.</a:t>
            </a:r>
            <a:endParaRPr lang="en-US" sz="2100" b="1" cap="none" dirty="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2100" b="1" cap="none" dirty="0" smtClean="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2100" b="1" cap="none" dirty="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2100" b="1" cap="none" dirty="0" smtClean="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2100" b="1" cap="none" dirty="0">
              <a:solidFill>
                <a:schemeClr val="accent1"/>
              </a:solidFill>
              <a:latin typeface="Ink Free" panose="03080402000500000000" pitchFamily="66" charset="0"/>
            </a:endParaRPr>
          </a:p>
          <a:p>
            <a:pPr marL="0" lvl="0" indent="0" defTabSz="457200">
              <a:lnSpc>
                <a:spcPct val="100000"/>
              </a:lnSpc>
              <a:spcBef>
                <a:spcPts val="0"/>
              </a:spcBef>
              <a:buClrTx/>
              <a:buSzTx/>
              <a:buNone/>
            </a:pPr>
            <a:r>
              <a:rPr lang="en-US" sz="2100" b="1" cap="none" dirty="0" smtClean="0">
                <a:solidFill>
                  <a:schemeClr val="accent1"/>
                </a:solidFill>
                <a:latin typeface="Ink Free" panose="03080402000500000000" pitchFamily="66" charset="0"/>
              </a:rPr>
              <a:t>NOTE: </a:t>
            </a:r>
          </a:p>
          <a:p>
            <a:pPr marL="0" lvl="0" indent="0" defTabSz="457200">
              <a:lnSpc>
                <a:spcPct val="100000"/>
              </a:lnSpc>
              <a:spcBef>
                <a:spcPts val="0"/>
              </a:spcBef>
              <a:buClrTx/>
              <a:buSzTx/>
              <a:buNone/>
            </a:pPr>
            <a:r>
              <a:rPr lang="en-US" sz="2100" b="1" cap="none" dirty="0" smtClean="0">
                <a:solidFill>
                  <a:schemeClr val="accent1"/>
                </a:solidFill>
                <a:latin typeface="Ink Free" panose="03080402000500000000" pitchFamily="66" charset="0"/>
              </a:rPr>
              <a:t>If immunizations are not up to date, contact your child’s health care provider or Hoke </a:t>
            </a:r>
            <a:r>
              <a:rPr lang="en-US" sz="2100" b="1" cap="none" dirty="0">
                <a:solidFill>
                  <a:schemeClr val="accent1"/>
                </a:solidFill>
                <a:latin typeface="Ink Free" panose="03080402000500000000" pitchFamily="66" charset="0"/>
              </a:rPr>
              <a:t>County Health Department </a:t>
            </a:r>
            <a:r>
              <a:rPr lang="en-US" sz="2100" b="1" cap="none" dirty="0" smtClean="0">
                <a:solidFill>
                  <a:schemeClr val="accent1"/>
                </a:solidFill>
                <a:latin typeface="Ink Free" panose="03080402000500000000" pitchFamily="66" charset="0"/>
              </a:rPr>
              <a:t>to schedule an appointment. </a:t>
            </a:r>
            <a:endParaRPr lang="en-US" sz="2100" b="1" cap="none" dirty="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2100" b="1" cap="none" dirty="0">
              <a:solidFill>
                <a:prstClr val="black"/>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303361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693236" cy="2660073"/>
          </a:xfrm>
        </p:spPr>
        <p:txBody>
          <a:bodyPr>
            <a:noAutofit/>
          </a:bodyPr>
          <a:lstStyle/>
          <a:p>
            <a:r>
              <a:rPr lang="en-US" sz="4800" b="1" dirty="0" smtClean="0">
                <a:latin typeface="Ink Free" panose="03080402000500000000" pitchFamily="66" charset="0"/>
              </a:rPr>
              <a:t>            Student’s Entering </a:t>
            </a:r>
            <a:br>
              <a:rPr lang="en-US" sz="4800" b="1" dirty="0" smtClean="0">
                <a:latin typeface="Ink Free" panose="03080402000500000000" pitchFamily="66" charset="0"/>
              </a:rPr>
            </a:br>
            <a:r>
              <a:rPr lang="en-US" sz="4800" b="1" dirty="0" smtClean="0">
                <a:latin typeface="Ink Free" panose="03080402000500000000" pitchFamily="66" charset="0"/>
              </a:rPr>
              <a:t>        North Carolina Schools </a:t>
            </a:r>
            <a:br>
              <a:rPr lang="en-US" sz="4800" b="1" dirty="0" smtClean="0">
                <a:latin typeface="Ink Free" panose="03080402000500000000" pitchFamily="66" charset="0"/>
              </a:rPr>
            </a:br>
            <a:r>
              <a:rPr lang="en-US" sz="4800" b="1" dirty="0" smtClean="0">
                <a:latin typeface="Ink Free" panose="03080402000500000000" pitchFamily="66" charset="0"/>
              </a:rPr>
              <a:t>            for the first time</a:t>
            </a:r>
            <a:endParaRPr lang="en-US" sz="4800" b="1" dirty="0">
              <a:latin typeface="Ink Free" panose="03080402000500000000" pitchFamily="66" charset="0"/>
            </a:endParaRPr>
          </a:p>
        </p:txBody>
      </p:sp>
      <p:sp>
        <p:nvSpPr>
          <p:cNvPr id="3" name="Text Placeholder 2"/>
          <p:cNvSpPr>
            <a:spLocks noGrp="1"/>
          </p:cNvSpPr>
          <p:nvPr>
            <p:ph type="body" idx="1"/>
          </p:nvPr>
        </p:nvSpPr>
        <p:spPr>
          <a:xfrm>
            <a:off x="1" y="3057236"/>
            <a:ext cx="11693236" cy="2539999"/>
          </a:xfrm>
        </p:spPr>
        <p:txBody>
          <a:bodyPr>
            <a:normAutofit lnSpcReduction="10000"/>
          </a:bodyPr>
          <a:lstStyle/>
          <a:p>
            <a:pPr marL="285750" indent="-285750">
              <a:buFont typeface="Wingdings" panose="05000000000000000000" pitchFamily="2" charset="2"/>
              <a:buChar char="§"/>
            </a:pPr>
            <a:r>
              <a:rPr lang="en-US" sz="1600" b="1" dirty="0" smtClean="0">
                <a:solidFill>
                  <a:schemeClr val="accent1"/>
                </a:solidFill>
                <a:latin typeface="Ink Free" panose="03080402000500000000" pitchFamily="66" charset="0"/>
              </a:rPr>
              <a:t>Any student who is entering the </a:t>
            </a:r>
            <a:r>
              <a:rPr lang="en-US" sz="1600" b="1" dirty="0" err="1" smtClean="0">
                <a:solidFill>
                  <a:schemeClr val="accent1"/>
                </a:solidFill>
                <a:latin typeface="Ink Free" panose="03080402000500000000" pitchFamily="66" charset="0"/>
              </a:rPr>
              <a:t>nc</a:t>
            </a:r>
            <a:r>
              <a:rPr lang="en-US" sz="1600" b="1" dirty="0" smtClean="0">
                <a:solidFill>
                  <a:schemeClr val="accent1"/>
                </a:solidFill>
                <a:latin typeface="Ink Free" panose="03080402000500000000" pitchFamily="66" charset="0"/>
              </a:rPr>
              <a:t> school system for the first time will need to have the “North Carolina Transmittal Assessment” form completed and on file by September 31</a:t>
            </a:r>
            <a:r>
              <a:rPr lang="en-US" sz="1600" b="1" baseline="30000" dirty="0" smtClean="0">
                <a:solidFill>
                  <a:schemeClr val="accent1"/>
                </a:solidFill>
                <a:latin typeface="Ink Free" panose="03080402000500000000" pitchFamily="66" charset="0"/>
              </a:rPr>
              <a:t>st.</a:t>
            </a:r>
            <a:r>
              <a:rPr lang="en-US" sz="1600" b="1" dirty="0" smtClean="0">
                <a:solidFill>
                  <a:schemeClr val="accent1"/>
                </a:solidFill>
                <a:latin typeface="Ink Free" panose="03080402000500000000" pitchFamily="66" charset="0"/>
              </a:rPr>
              <a:t> </a:t>
            </a:r>
          </a:p>
          <a:p>
            <a:endParaRPr lang="en-US" sz="1600" b="1" dirty="0" smtClean="0">
              <a:solidFill>
                <a:schemeClr val="accent1"/>
              </a:solidFill>
              <a:latin typeface="Ink Free" panose="03080402000500000000" pitchFamily="66" charset="0"/>
            </a:endParaRPr>
          </a:p>
          <a:p>
            <a:pPr marL="285750" indent="-285750">
              <a:buFont typeface="Wingdings" panose="05000000000000000000" pitchFamily="2" charset="2"/>
              <a:buChar char="§"/>
            </a:pPr>
            <a:r>
              <a:rPr lang="en-US" sz="1600" b="1" dirty="0" smtClean="0">
                <a:solidFill>
                  <a:schemeClr val="accent1"/>
                </a:solidFill>
                <a:latin typeface="Ink Free" panose="03080402000500000000" pitchFamily="66" charset="0"/>
              </a:rPr>
              <a:t>This form requires a visit to health care provider </a:t>
            </a:r>
          </a:p>
          <a:p>
            <a:pPr marL="285750" indent="-285750">
              <a:buFont typeface="Wingdings" panose="05000000000000000000" pitchFamily="2" charset="2"/>
              <a:buChar char="§"/>
            </a:pPr>
            <a:endParaRPr lang="en-US" sz="1600" b="1" dirty="0">
              <a:solidFill>
                <a:schemeClr val="accent1"/>
              </a:solidFill>
              <a:latin typeface="Ink Free" panose="03080402000500000000" pitchFamily="66" charset="0"/>
            </a:endParaRPr>
          </a:p>
          <a:p>
            <a:pPr marL="285750" indent="-285750">
              <a:buFont typeface="Wingdings" panose="05000000000000000000" pitchFamily="2" charset="2"/>
              <a:buChar char="§"/>
            </a:pPr>
            <a:r>
              <a:rPr lang="en-US" sz="1600" b="1" dirty="0" smtClean="0">
                <a:solidFill>
                  <a:schemeClr val="accent1"/>
                </a:solidFill>
                <a:latin typeface="Ink Free" panose="03080402000500000000" pitchFamily="66" charset="0"/>
              </a:rPr>
              <a:t>Form may be picked up at front office. After review of files, a letter will be mailed out for those out of state students with outstanding Assessment form.</a:t>
            </a:r>
            <a:endParaRPr lang="en-US" sz="1600" b="1" dirty="0">
              <a:solidFill>
                <a:schemeClr val="accent1"/>
              </a:solidFill>
              <a:latin typeface="Ink Free" panose="03080402000500000000" pitchFamily="66" charset="0"/>
            </a:endParaRPr>
          </a:p>
        </p:txBody>
      </p:sp>
    </p:spTree>
    <p:extLst>
      <p:ext uri="{BB962C8B-B14F-4D97-AF65-F5344CB8AC3E}">
        <p14:creationId xmlns:p14="http://schemas.microsoft.com/office/powerpoint/2010/main" val="268475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26"/>
            <a:ext cx="11647055" cy="1016000"/>
          </a:xfrm>
        </p:spPr>
        <p:txBody>
          <a:bodyPr>
            <a:normAutofit fontScale="90000"/>
          </a:bodyPr>
          <a:lstStyle/>
          <a:p>
            <a:r>
              <a:rPr lang="en-US" dirty="0" smtClean="0">
                <a:latin typeface="Ink Free" panose="03080402000500000000" pitchFamily="66" charset="0"/>
              </a:rPr>
              <a:t>     </a:t>
            </a:r>
            <a:br>
              <a:rPr lang="en-US" dirty="0" smtClean="0">
                <a:latin typeface="Ink Free" panose="03080402000500000000" pitchFamily="66" charset="0"/>
              </a:rPr>
            </a:br>
            <a:r>
              <a:rPr lang="en-US" dirty="0">
                <a:latin typeface="Ink Free" panose="03080402000500000000" pitchFamily="66" charset="0"/>
              </a:rPr>
              <a:t>	</a:t>
            </a:r>
            <a:r>
              <a:rPr lang="en-US" dirty="0" smtClean="0">
                <a:latin typeface="Ink Free" panose="03080402000500000000" pitchFamily="66" charset="0"/>
              </a:rPr>
              <a:t>	   </a:t>
            </a:r>
            <a:r>
              <a:rPr lang="en-US" b="1" dirty="0" smtClean="0">
                <a:latin typeface="Ink Free" panose="03080402000500000000" pitchFamily="66" charset="0"/>
              </a:rPr>
              <a:t>Health Information</a:t>
            </a:r>
            <a:endParaRPr lang="en-US" b="1" dirty="0">
              <a:latin typeface="Ink Free" panose="03080402000500000000" pitchFamily="66" charset="0"/>
            </a:endParaRPr>
          </a:p>
        </p:txBody>
      </p:sp>
      <p:sp>
        <p:nvSpPr>
          <p:cNvPr id="3" name="Content Placeholder 2"/>
          <p:cNvSpPr>
            <a:spLocks noGrp="1"/>
          </p:cNvSpPr>
          <p:nvPr>
            <p:ph sz="quarter" idx="13"/>
          </p:nvPr>
        </p:nvSpPr>
        <p:spPr>
          <a:xfrm>
            <a:off x="0" y="1283855"/>
            <a:ext cx="11647055" cy="4285672"/>
          </a:xfrm>
        </p:spPr>
        <p:txBody>
          <a:bodyPr>
            <a:normAutofit fontScale="85000" lnSpcReduction="20000"/>
          </a:bodyPr>
          <a:lstStyle/>
          <a:p>
            <a:pPr marL="285750" lvl="0" indent="-285750" defTabSz="457200">
              <a:lnSpc>
                <a:spcPct val="100000"/>
              </a:lnSpc>
              <a:spcBef>
                <a:spcPts val="0"/>
              </a:spcBef>
              <a:buClrTx/>
              <a:buSzTx/>
              <a:buFont typeface="Wingdings" panose="05000000000000000000" pitchFamily="2" charset="2"/>
              <a:buChar char="Ø"/>
            </a:pPr>
            <a:endParaRPr lang="en-US" sz="1800" b="1" cap="none" dirty="0" smtClean="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1800" b="1" cap="none" dirty="0" smtClean="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endParaRPr lang="en-US" sz="1800" b="1" cap="none" dirty="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1800" b="1" cap="none" dirty="0" smtClean="0">
                <a:solidFill>
                  <a:srgbClr val="B80E0F"/>
                </a:solidFill>
                <a:latin typeface="Ink Free" panose="03080402000500000000" pitchFamily="66" charset="0"/>
              </a:rPr>
              <a:t>Please complete and return ASAP the “HOKE </a:t>
            </a:r>
            <a:r>
              <a:rPr lang="en-US" sz="1800" b="1" cap="none" dirty="0">
                <a:solidFill>
                  <a:srgbClr val="B80E0F"/>
                </a:solidFill>
                <a:latin typeface="Ink Free" panose="03080402000500000000" pitchFamily="66" charset="0"/>
              </a:rPr>
              <a:t>COUNTY SCHOOLS EMERGENCY HEALTH AGREEMENT </a:t>
            </a:r>
            <a:r>
              <a:rPr lang="en-US" sz="1800" b="1" cap="none" dirty="0" smtClean="0">
                <a:solidFill>
                  <a:srgbClr val="B80E0F"/>
                </a:solidFill>
                <a:latin typeface="Ink Free" panose="03080402000500000000" pitchFamily="66" charset="0"/>
              </a:rPr>
              <a:t>“ ASAP form that has been </a:t>
            </a:r>
            <a:r>
              <a:rPr lang="en-US" sz="1800" b="1" cap="none" dirty="0">
                <a:solidFill>
                  <a:srgbClr val="B80E0F"/>
                </a:solidFill>
                <a:latin typeface="Ink Free" panose="03080402000500000000" pitchFamily="66" charset="0"/>
              </a:rPr>
              <a:t>placed in the </a:t>
            </a:r>
            <a:r>
              <a:rPr lang="en-US" sz="1800" b="1" cap="none" dirty="0" smtClean="0">
                <a:solidFill>
                  <a:srgbClr val="B80E0F"/>
                </a:solidFill>
                <a:latin typeface="Ink Free" panose="03080402000500000000" pitchFamily="66" charset="0"/>
              </a:rPr>
              <a:t>packet going home with students the first week of school. </a:t>
            </a:r>
          </a:p>
          <a:p>
            <a:pPr marL="0" lvl="0" indent="0" defTabSz="457200">
              <a:lnSpc>
                <a:spcPct val="100000"/>
              </a:lnSpc>
              <a:spcBef>
                <a:spcPts val="0"/>
              </a:spcBef>
              <a:buClrTx/>
              <a:buSzTx/>
              <a:buNone/>
            </a:pPr>
            <a:endParaRPr lang="en-US" sz="1800" b="1" cap="none" dirty="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1800" b="1" cap="none" dirty="0">
                <a:solidFill>
                  <a:srgbClr val="B80E0F"/>
                </a:solidFill>
                <a:latin typeface="Ink Free" panose="03080402000500000000" pitchFamily="66" charset="0"/>
              </a:rPr>
              <a:t>Provide current health information including current medications. </a:t>
            </a:r>
            <a:endParaRPr lang="en-US" sz="1800" b="1" cap="none" dirty="0" smtClean="0">
              <a:solidFill>
                <a:srgbClr val="B80E0F"/>
              </a:solidFill>
              <a:latin typeface="Ink Free" panose="03080402000500000000" pitchFamily="66" charset="0"/>
            </a:endParaRPr>
          </a:p>
          <a:p>
            <a:pPr marL="0" lvl="0" indent="0" defTabSz="457200">
              <a:lnSpc>
                <a:spcPct val="100000"/>
              </a:lnSpc>
              <a:spcBef>
                <a:spcPts val="0"/>
              </a:spcBef>
              <a:buClrTx/>
              <a:buSzTx/>
              <a:buNone/>
            </a:pPr>
            <a:endParaRPr lang="en-US" sz="1800" b="1" cap="none" dirty="0">
              <a:solidFill>
                <a:srgbClr val="B80E0F"/>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1800" b="1" cap="none" dirty="0">
                <a:solidFill>
                  <a:srgbClr val="B80E0F"/>
                </a:solidFill>
                <a:latin typeface="Ink Free" panose="03080402000500000000" pitchFamily="66" charset="0"/>
              </a:rPr>
              <a:t>Please provide current workable phone numbers for </a:t>
            </a:r>
            <a:r>
              <a:rPr lang="en-US" sz="1800" b="1" cap="none" dirty="0" smtClean="0">
                <a:solidFill>
                  <a:srgbClr val="B80E0F"/>
                </a:solidFill>
                <a:latin typeface="Ink Free" panose="03080402000500000000" pitchFamily="66" charset="0"/>
              </a:rPr>
              <a:t>all </a:t>
            </a:r>
            <a:r>
              <a:rPr lang="en-US" sz="1800" b="1" cap="none" dirty="0">
                <a:solidFill>
                  <a:srgbClr val="B80E0F"/>
                </a:solidFill>
                <a:latin typeface="Ink Free" panose="03080402000500000000" pitchFamily="66" charset="0"/>
              </a:rPr>
              <a:t>emergency contacts listed on </a:t>
            </a:r>
            <a:r>
              <a:rPr lang="en-US" sz="1800" b="1" cap="none" dirty="0" smtClean="0">
                <a:solidFill>
                  <a:srgbClr val="B80E0F"/>
                </a:solidFill>
                <a:latin typeface="Ink Free" panose="03080402000500000000" pitchFamily="66" charset="0"/>
              </a:rPr>
              <a:t>file</a:t>
            </a:r>
          </a:p>
          <a:p>
            <a:pPr marL="285750" lvl="0" indent="-285750" defTabSz="457200">
              <a:lnSpc>
                <a:spcPct val="100000"/>
              </a:lnSpc>
              <a:spcBef>
                <a:spcPts val="0"/>
              </a:spcBef>
              <a:buClrTx/>
              <a:buSzTx/>
              <a:buFont typeface="Wingdings" panose="05000000000000000000" pitchFamily="2" charset="2"/>
              <a:buChar char="Ø"/>
            </a:pPr>
            <a:endParaRPr lang="en-US" sz="1800" b="1" cap="none" dirty="0">
              <a:solidFill>
                <a:srgbClr val="B80E0F"/>
              </a:solidFill>
              <a:latin typeface="Ink Free" panose="03080402000500000000" pitchFamily="66" charset="0"/>
            </a:endParaRPr>
          </a:p>
          <a:p>
            <a:pPr lvl="0" defTabSz="457200">
              <a:lnSpc>
                <a:spcPct val="100000"/>
              </a:lnSpc>
              <a:spcBef>
                <a:spcPts val="0"/>
              </a:spcBef>
              <a:buClrTx/>
              <a:buSzTx/>
              <a:buFont typeface="Wingdings" panose="05000000000000000000" pitchFamily="2" charset="2"/>
              <a:buChar char="Ø"/>
            </a:pPr>
            <a:r>
              <a:rPr lang="en-US" sz="1800" b="1" cap="none" dirty="0">
                <a:solidFill>
                  <a:srgbClr val="B80E0F"/>
                </a:solidFill>
                <a:latin typeface="Ink Free" panose="03080402000500000000" pitchFamily="66" charset="0"/>
              </a:rPr>
              <a:t>If your child’s health changes in any way during the year, please notify school to further discuss.  </a:t>
            </a:r>
          </a:p>
          <a:p>
            <a:pPr marL="0" lvl="0" indent="0" defTabSz="457200">
              <a:lnSpc>
                <a:spcPct val="100000"/>
              </a:lnSpc>
              <a:spcBef>
                <a:spcPts val="0"/>
              </a:spcBef>
              <a:buClrTx/>
              <a:buSzTx/>
              <a:buNone/>
            </a:pPr>
            <a:r>
              <a:rPr lang="en-US" sz="1800" b="1" cap="none" dirty="0" smtClean="0">
                <a:solidFill>
                  <a:srgbClr val="B80E0F"/>
                </a:solidFill>
                <a:latin typeface="Ink Free" panose="03080402000500000000" pitchFamily="66" charset="0"/>
              </a:rPr>
              <a:t> </a:t>
            </a:r>
            <a:endParaRPr lang="en-US" sz="1800" b="1" cap="none" dirty="0">
              <a:solidFill>
                <a:prstClr val="black"/>
              </a:solidFill>
              <a:latin typeface="Ink Free" panose="03080402000500000000" pitchFamily="66" charset="0"/>
            </a:endParaRPr>
          </a:p>
          <a:p>
            <a:pPr marL="0" lvl="0" indent="0" defTabSz="457200">
              <a:lnSpc>
                <a:spcPct val="100000"/>
              </a:lnSpc>
              <a:spcBef>
                <a:spcPts val="0"/>
              </a:spcBef>
              <a:buClrTx/>
              <a:buSzTx/>
              <a:buNone/>
            </a:pPr>
            <a:endParaRPr lang="en-US" sz="1800" b="1" cap="none" dirty="0">
              <a:solidFill>
                <a:srgbClr val="B80E0F"/>
              </a:solidFill>
              <a:latin typeface="Ink Free" panose="03080402000500000000" pitchFamily="66" charset="0"/>
            </a:endParaRPr>
          </a:p>
          <a:p>
            <a:pPr marL="0" lvl="0" indent="0" defTabSz="457200">
              <a:lnSpc>
                <a:spcPct val="100000"/>
              </a:lnSpc>
              <a:spcBef>
                <a:spcPts val="0"/>
              </a:spcBef>
              <a:buClrTx/>
              <a:buSzTx/>
              <a:buNone/>
            </a:pPr>
            <a:endParaRPr lang="en-US" sz="1800" b="1" cap="none" dirty="0">
              <a:solidFill>
                <a:srgbClr val="B80E0F"/>
              </a:solidFill>
              <a:latin typeface="Ink Free" panose="03080402000500000000" pitchFamily="66" charset="0"/>
            </a:endParaRPr>
          </a:p>
          <a:p>
            <a:pPr marL="0" lvl="0" indent="0" defTabSz="457200">
              <a:lnSpc>
                <a:spcPct val="100000"/>
              </a:lnSpc>
              <a:spcBef>
                <a:spcPts val="0"/>
              </a:spcBef>
              <a:buClrTx/>
              <a:buSzTx/>
              <a:buNone/>
            </a:pPr>
            <a:r>
              <a:rPr lang="en-US" sz="1800" b="1" cap="none" dirty="0" smtClean="0">
                <a:solidFill>
                  <a:srgbClr val="B80E0F"/>
                </a:solidFill>
                <a:latin typeface="Ink Free" panose="03080402000500000000" pitchFamily="66" charset="0"/>
              </a:rPr>
              <a:t>IMPORTANT: </a:t>
            </a:r>
          </a:p>
          <a:p>
            <a:pPr lvl="0" defTabSz="457200">
              <a:lnSpc>
                <a:spcPct val="100000"/>
              </a:lnSpc>
              <a:spcBef>
                <a:spcPts val="0"/>
              </a:spcBef>
              <a:buClrTx/>
              <a:buSzTx/>
              <a:buFont typeface="Wingdings" panose="05000000000000000000" pitchFamily="2" charset="2"/>
              <a:buChar char="v"/>
            </a:pPr>
            <a:r>
              <a:rPr lang="en-US" sz="1800" b="1" cap="none" dirty="0">
                <a:solidFill>
                  <a:srgbClr val="B80E0F"/>
                </a:solidFill>
                <a:latin typeface="Ink Free" panose="03080402000500000000" pitchFamily="66" charset="0"/>
              </a:rPr>
              <a:t>Updated contact and  health information on your child is vital in keeping him/her your safe and healthy at school. Please return Emergency Health Agreement form ASAP.</a:t>
            </a:r>
          </a:p>
          <a:p>
            <a:pPr lvl="0" defTabSz="457200">
              <a:lnSpc>
                <a:spcPct val="100000"/>
              </a:lnSpc>
              <a:spcBef>
                <a:spcPts val="0"/>
              </a:spcBef>
              <a:buClrTx/>
              <a:buSzTx/>
              <a:buFont typeface="Wingdings" panose="05000000000000000000" pitchFamily="2" charset="2"/>
              <a:buChar char="v"/>
            </a:pPr>
            <a:endParaRPr lang="en-US" sz="1800" b="1" cap="none" dirty="0">
              <a:solidFill>
                <a:srgbClr val="B80E0F"/>
              </a:solidFill>
              <a:latin typeface="Ink Free" panose="03080402000500000000" pitchFamily="66" charset="0"/>
            </a:endParaRPr>
          </a:p>
          <a:p>
            <a:pPr lvl="0" defTabSz="457200">
              <a:lnSpc>
                <a:spcPct val="100000"/>
              </a:lnSpc>
              <a:spcBef>
                <a:spcPts val="0"/>
              </a:spcBef>
              <a:buClrTx/>
              <a:buSzTx/>
              <a:buFont typeface="Wingdings" panose="05000000000000000000" pitchFamily="2" charset="2"/>
              <a:buChar char="v"/>
            </a:pPr>
            <a:endParaRPr lang="en-US" sz="1800" b="1" cap="none" dirty="0" smtClean="0">
              <a:solidFill>
                <a:srgbClr val="B80E0F"/>
              </a:solidFill>
              <a:latin typeface="Ink Free" panose="03080402000500000000" pitchFamily="66" charset="0"/>
            </a:endParaRPr>
          </a:p>
          <a:p>
            <a:pPr lvl="0" defTabSz="457200">
              <a:lnSpc>
                <a:spcPct val="100000"/>
              </a:lnSpc>
              <a:spcBef>
                <a:spcPts val="0"/>
              </a:spcBef>
              <a:buClrTx/>
              <a:buSzTx/>
              <a:buFont typeface="Wingdings" panose="05000000000000000000" pitchFamily="2" charset="2"/>
              <a:buChar char="v"/>
            </a:pPr>
            <a:r>
              <a:rPr lang="en-US" sz="1800" b="1" cap="none" dirty="0" smtClean="0">
                <a:solidFill>
                  <a:srgbClr val="B80E0F"/>
                </a:solidFill>
                <a:latin typeface="Ink Free" panose="03080402000500000000" pitchFamily="66" charset="0"/>
              </a:rPr>
              <a:t>If it is indicated on the Emergency Health Agreement form that your child requires medication or special health related accommodations at school, additional forms will be sent home with your child to be completed by parent/guardian and your child health care provider. </a:t>
            </a:r>
          </a:p>
          <a:p>
            <a:pPr lvl="0" defTabSz="457200">
              <a:lnSpc>
                <a:spcPct val="100000"/>
              </a:lnSpc>
              <a:spcBef>
                <a:spcPts val="0"/>
              </a:spcBef>
              <a:buClrTx/>
              <a:buSzTx/>
              <a:buFont typeface="Wingdings" panose="05000000000000000000" pitchFamily="2" charset="2"/>
              <a:buChar char="v"/>
            </a:pPr>
            <a:endParaRPr lang="en-US" sz="1800" b="1" cap="none" dirty="0">
              <a:solidFill>
                <a:srgbClr val="B80E0F"/>
              </a:solidFill>
              <a:latin typeface="Ink Free" panose="03080402000500000000" pitchFamily="66" charset="0"/>
            </a:endParaRPr>
          </a:p>
          <a:p>
            <a:pPr lvl="0" defTabSz="457200">
              <a:lnSpc>
                <a:spcPct val="100000"/>
              </a:lnSpc>
              <a:spcBef>
                <a:spcPts val="0"/>
              </a:spcBef>
              <a:buClrTx/>
              <a:buSzTx/>
              <a:buFont typeface="Wingdings" panose="05000000000000000000" pitchFamily="2" charset="2"/>
              <a:buChar char="v"/>
            </a:pPr>
            <a:endParaRPr lang="en-US" sz="1800" b="1" cap="none" dirty="0">
              <a:solidFill>
                <a:srgbClr val="B80E0F"/>
              </a:solidFill>
              <a:latin typeface="Ink Free" panose="03080402000500000000" pitchFamily="66" charset="0"/>
            </a:endParaRPr>
          </a:p>
          <a:p>
            <a:pPr lvl="0" defTabSz="457200">
              <a:lnSpc>
                <a:spcPct val="100000"/>
              </a:lnSpc>
              <a:spcBef>
                <a:spcPts val="0"/>
              </a:spcBef>
              <a:buClrTx/>
              <a:buSzTx/>
              <a:buFont typeface="Wingdings" panose="05000000000000000000" pitchFamily="2" charset="2"/>
              <a:buChar char="v"/>
            </a:pPr>
            <a:endParaRPr lang="en-US" sz="1800" b="1" cap="none" dirty="0">
              <a:solidFill>
                <a:srgbClr val="B80E0F"/>
              </a:solidFill>
              <a:latin typeface="Ink Free" panose="03080402000500000000" pitchFamily="66" charset="0"/>
            </a:endParaRPr>
          </a:p>
        </p:txBody>
      </p:sp>
    </p:spTree>
    <p:extLst>
      <p:ext uri="{BB962C8B-B14F-4D97-AF65-F5344CB8AC3E}">
        <p14:creationId xmlns:p14="http://schemas.microsoft.com/office/powerpoint/2010/main" val="362609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665527" cy="1163781"/>
          </a:xfrm>
        </p:spPr>
        <p:txBody>
          <a:bodyPr/>
          <a:lstStyle/>
          <a:p>
            <a:r>
              <a:rPr lang="en-US" sz="7200" b="1" cap="none" dirty="0" smtClean="0">
                <a:solidFill>
                  <a:srgbClr val="B80E0F"/>
                </a:solidFill>
                <a:latin typeface="Ink Free" panose="03080402000500000000" pitchFamily="66" charset="0"/>
              </a:rPr>
              <a:t>            Medication</a:t>
            </a:r>
            <a:endParaRPr lang="en-US" dirty="0"/>
          </a:p>
        </p:txBody>
      </p:sp>
      <p:sp>
        <p:nvSpPr>
          <p:cNvPr id="3" name="Content Placeholder 2"/>
          <p:cNvSpPr>
            <a:spLocks noGrp="1"/>
          </p:cNvSpPr>
          <p:nvPr>
            <p:ph sz="quarter" idx="13"/>
          </p:nvPr>
        </p:nvSpPr>
        <p:spPr>
          <a:xfrm>
            <a:off x="0" y="1006764"/>
            <a:ext cx="11665527" cy="4581236"/>
          </a:xfrm>
        </p:spPr>
        <p:txBody>
          <a:bodyPr>
            <a:normAutofit/>
          </a:bodyPr>
          <a:lstStyle/>
          <a:p>
            <a:pPr marL="0" lvl="0" indent="0" defTabSz="457200">
              <a:lnSpc>
                <a:spcPct val="100000"/>
              </a:lnSpc>
              <a:spcBef>
                <a:spcPts val="0"/>
              </a:spcBef>
              <a:buClrTx/>
              <a:buSzTx/>
              <a:buNone/>
            </a:pPr>
            <a:endParaRPr lang="en-US" sz="1800" b="1" cap="none" dirty="0" smtClean="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1800" b="1" cap="none" dirty="0" smtClean="0">
                <a:solidFill>
                  <a:schemeClr val="accent1"/>
                </a:solidFill>
                <a:latin typeface="Ink Free" panose="03080402000500000000" pitchFamily="66" charset="0"/>
              </a:rPr>
              <a:t>If medication and/or special, health related accommodations are needed at school, </a:t>
            </a:r>
            <a:r>
              <a:rPr lang="en-US" sz="1800" b="1" cap="none" dirty="0">
                <a:solidFill>
                  <a:schemeClr val="accent1"/>
                </a:solidFill>
                <a:latin typeface="Ink Free" panose="03080402000500000000" pitchFamily="66" charset="0"/>
              </a:rPr>
              <a:t>DOCTOR ORDERS or DOCUMENTATION with instructions MUST be on file at school. Form(s) will be sent home for completion including an </a:t>
            </a:r>
            <a:r>
              <a:rPr lang="en-US" sz="1800" b="1" cap="none" dirty="0" smtClean="0">
                <a:solidFill>
                  <a:schemeClr val="accent1"/>
                </a:solidFill>
                <a:latin typeface="Ink Free" panose="03080402000500000000" pitchFamily="66" charset="0"/>
              </a:rPr>
              <a:t>Medication Authorization form for your child’s doctor to complete.</a:t>
            </a:r>
            <a:endParaRPr lang="en-US" sz="1800" b="1" cap="none" dirty="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1800" b="1" cap="none" dirty="0">
              <a:solidFill>
                <a:schemeClr val="accent1"/>
              </a:solidFill>
              <a:latin typeface="Ink Free" panose="03080402000500000000" pitchFamily="66" charset="0"/>
            </a:endParaRPr>
          </a:p>
          <a:p>
            <a:pPr marL="0" lvl="0" indent="0" defTabSz="457200">
              <a:lnSpc>
                <a:spcPct val="100000"/>
              </a:lnSpc>
              <a:spcBef>
                <a:spcPts val="0"/>
              </a:spcBef>
              <a:buClrTx/>
              <a:buSzTx/>
              <a:buNone/>
            </a:pPr>
            <a:endParaRPr lang="en-US" sz="1800" b="1" cap="none" dirty="0">
              <a:solidFill>
                <a:schemeClr val="accent1"/>
              </a:solidFill>
              <a:latin typeface="Ink Free" panose="03080402000500000000" pitchFamily="66" charset="0"/>
            </a:endParaRPr>
          </a:p>
          <a:p>
            <a:pPr marL="285750" lvl="0" indent="-285750" defTabSz="457200">
              <a:lnSpc>
                <a:spcPct val="100000"/>
              </a:lnSpc>
              <a:spcBef>
                <a:spcPts val="0"/>
              </a:spcBef>
              <a:buClrTx/>
              <a:buSzTx/>
              <a:buFont typeface="Wingdings" panose="05000000000000000000" pitchFamily="2" charset="2"/>
              <a:buChar char="Ø"/>
            </a:pPr>
            <a:r>
              <a:rPr lang="en-US" sz="1800" b="1" cap="none" dirty="0">
                <a:solidFill>
                  <a:schemeClr val="accent1"/>
                </a:solidFill>
                <a:latin typeface="Ink Free" panose="03080402000500000000" pitchFamily="66" charset="0"/>
              </a:rPr>
              <a:t>Doctors Orders Required For the Following: </a:t>
            </a:r>
          </a:p>
          <a:p>
            <a:pPr marL="800100" lvl="1" indent="-342900" defTabSz="457200">
              <a:lnSpc>
                <a:spcPct val="100000"/>
              </a:lnSpc>
              <a:spcBef>
                <a:spcPts val="0"/>
              </a:spcBef>
              <a:buClrTx/>
              <a:buSzTx/>
              <a:buFont typeface="+mj-lt"/>
              <a:buAutoNum type="arabicPeriod"/>
            </a:pPr>
            <a:r>
              <a:rPr lang="en-US" b="1" cap="none" dirty="0">
                <a:solidFill>
                  <a:schemeClr val="accent1"/>
                </a:solidFill>
                <a:latin typeface="Ink Free" panose="03080402000500000000" pitchFamily="66" charset="0"/>
              </a:rPr>
              <a:t>Medication for daily or short time use</a:t>
            </a:r>
          </a:p>
          <a:p>
            <a:pPr marL="800100" lvl="1" indent="-342900" defTabSz="457200">
              <a:lnSpc>
                <a:spcPct val="100000"/>
              </a:lnSpc>
              <a:spcBef>
                <a:spcPts val="0"/>
              </a:spcBef>
              <a:buClrTx/>
              <a:buSzTx/>
              <a:buFont typeface="+mj-lt"/>
              <a:buAutoNum type="arabicPeriod"/>
            </a:pPr>
            <a:r>
              <a:rPr lang="en-US" b="1" cap="none" dirty="0">
                <a:solidFill>
                  <a:schemeClr val="accent1"/>
                </a:solidFill>
                <a:latin typeface="Ink Free" panose="03080402000500000000" pitchFamily="66" charset="0"/>
              </a:rPr>
              <a:t>Use of medical device during school</a:t>
            </a:r>
          </a:p>
          <a:p>
            <a:pPr marL="1257300" lvl="2" indent="-342900" defTabSz="457200">
              <a:lnSpc>
                <a:spcPct val="100000"/>
              </a:lnSpc>
              <a:spcBef>
                <a:spcPts val="0"/>
              </a:spcBef>
              <a:buClrTx/>
              <a:buSzTx/>
              <a:buFont typeface="+mj-lt"/>
              <a:buAutoNum type="alphaLcPeriod"/>
            </a:pPr>
            <a:r>
              <a:rPr lang="en-US" sz="1800" b="1" cap="none" dirty="0">
                <a:solidFill>
                  <a:schemeClr val="accent1"/>
                </a:solidFill>
                <a:latin typeface="Ink Free" panose="03080402000500000000" pitchFamily="66" charset="0"/>
              </a:rPr>
              <a:t>Example: mobile devices, crutches</a:t>
            </a:r>
          </a:p>
          <a:p>
            <a:pPr marL="800100" lvl="1" indent="-342900" defTabSz="457200">
              <a:lnSpc>
                <a:spcPct val="100000"/>
              </a:lnSpc>
              <a:spcBef>
                <a:spcPts val="0"/>
              </a:spcBef>
              <a:buClrTx/>
              <a:buSzTx/>
              <a:buFont typeface="+mj-lt"/>
              <a:buAutoNum type="arabicPeriod"/>
            </a:pPr>
            <a:r>
              <a:rPr lang="en-US" b="1" cap="none" dirty="0">
                <a:solidFill>
                  <a:schemeClr val="accent1"/>
                </a:solidFill>
                <a:latin typeface="Ink Free" panose="03080402000500000000" pitchFamily="66" charset="0"/>
              </a:rPr>
              <a:t>Dietary restrictions that need to be accommodated at school</a:t>
            </a:r>
          </a:p>
          <a:p>
            <a:endParaRPr lang="en-US" sz="1200" b="1" dirty="0">
              <a:latin typeface="Ink Free" panose="03080402000500000000" pitchFamily="66" charset="0"/>
            </a:endParaRPr>
          </a:p>
        </p:txBody>
      </p:sp>
      <p:pic>
        <p:nvPicPr>
          <p:cNvPr id="4" name="Picture 3"/>
          <p:cNvPicPr>
            <a:picLocks noChangeAspect="1"/>
          </p:cNvPicPr>
          <p:nvPr/>
        </p:nvPicPr>
        <p:blipFill>
          <a:blip r:embed="rId2"/>
          <a:stretch>
            <a:fillRect/>
          </a:stretch>
        </p:blipFill>
        <p:spPr>
          <a:xfrm rot="1342414">
            <a:off x="8120101" y="2964872"/>
            <a:ext cx="3545426" cy="2377835"/>
          </a:xfrm>
          <a:prstGeom prst="rect">
            <a:avLst/>
          </a:prstGeom>
        </p:spPr>
      </p:pic>
    </p:spTree>
    <p:extLst>
      <p:ext uri="{BB962C8B-B14F-4D97-AF65-F5344CB8AC3E}">
        <p14:creationId xmlns:p14="http://schemas.microsoft.com/office/powerpoint/2010/main" val="241810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Ink Free" panose="03080402000500000000" pitchFamily="66" charset="0"/>
              </a:rPr>
              <a:t>             Attendance</a:t>
            </a:r>
            <a:endParaRPr lang="en-US" b="1" dirty="0">
              <a:latin typeface="Ink Free" panose="03080402000500000000" pitchFamily="66" charset="0"/>
            </a:endParaRPr>
          </a:p>
        </p:txBody>
      </p:sp>
      <p:sp>
        <p:nvSpPr>
          <p:cNvPr id="3" name="Content Placeholder 2"/>
          <p:cNvSpPr>
            <a:spLocks noGrp="1"/>
          </p:cNvSpPr>
          <p:nvPr>
            <p:ph sz="quarter" idx="13"/>
          </p:nvPr>
        </p:nvSpPr>
        <p:spPr>
          <a:xfrm>
            <a:off x="0" y="1699491"/>
            <a:ext cx="11684000" cy="3879273"/>
          </a:xfrm>
        </p:spPr>
        <p:txBody>
          <a:bodyPr>
            <a:normAutofit/>
          </a:bodyPr>
          <a:lstStyle/>
          <a:p>
            <a:pPr lvl="0" algn="just" fontAlgn="base">
              <a:lnSpc>
                <a:spcPct val="103000"/>
              </a:lnSpc>
              <a:spcBef>
                <a:spcPts val="0"/>
              </a:spcBef>
              <a:buClr>
                <a:srgbClr val="000000"/>
              </a:buClr>
              <a:buSzPts val="1200"/>
              <a:buFont typeface="Wingdings" panose="05000000000000000000" pitchFamily="2" charset="2"/>
              <a:buChar char="Ø"/>
            </a:pPr>
            <a:endParaRPr lang="en-US" sz="1300" b="1" dirty="0">
              <a:solidFill>
                <a:schemeClr val="accent1"/>
              </a:solidFill>
              <a:latin typeface="Ink Free" panose="03080402000500000000" pitchFamily="66" charset="0"/>
            </a:endParaRPr>
          </a:p>
          <a:p>
            <a:pPr lvl="0" algn="just" fontAlgn="base">
              <a:lnSpc>
                <a:spcPct val="103000"/>
              </a:lnSpc>
              <a:spcBef>
                <a:spcPts val="0"/>
              </a:spcBef>
              <a:buClr>
                <a:srgbClr val="000000"/>
              </a:buClr>
              <a:buSzPts val="1200"/>
              <a:buFont typeface="Wingdings" panose="05000000000000000000" pitchFamily="2" charset="2"/>
              <a:buChar char="Ø"/>
            </a:pPr>
            <a:endParaRPr lang="en-US" sz="1300" b="1" dirty="0">
              <a:solidFill>
                <a:schemeClr val="accent1"/>
              </a:solidFill>
              <a:latin typeface="Ink Free" panose="03080402000500000000" pitchFamily="66" charset="0"/>
            </a:endParaRPr>
          </a:p>
          <a:p>
            <a:pPr lvl="0" algn="just" fontAlgn="base">
              <a:lnSpc>
                <a:spcPct val="103000"/>
              </a:lnSpc>
              <a:spcBef>
                <a:spcPts val="0"/>
              </a:spcBef>
              <a:buClr>
                <a:srgbClr val="000000"/>
              </a:buClr>
              <a:buSzPts val="1200"/>
              <a:buFont typeface="Wingdings" panose="05000000000000000000" pitchFamily="2" charset="2"/>
              <a:buChar char="Ø"/>
            </a:pPr>
            <a:r>
              <a:rPr lang="en-US" sz="1300" b="1" dirty="0">
                <a:solidFill>
                  <a:schemeClr val="accent1"/>
                </a:solidFill>
                <a:uFill>
                  <a:solidFill>
                    <a:srgbClr val="000000"/>
                  </a:solidFill>
                </a:uFill>
                <a:latin typeface="Ink Free" panose="03080402000500000000" pitchFamily="66" charset="0"/>
                <a:ea typeface="Times New Roman" panose="02020603050405020304" pitchFamily="18" charset="0"/>
                <a:cs typeface="Times New Roman" panose="02020603050405020304" pitchFamily="18" charset="0"/>
              </a:rPr>
              <a:t>When illnesses do occur and parents must decide whether to keep their child home or to send them to school. Guidelines to determine if your child needs to stay home is in this Power Point.</a:t>
            </a:r>
          </a:p>
          <a:p>
            <a:pPr marL="0" lvl="0" indent="0" algn="just" fontAlgn="base">
              <a:lnSpc>
                <a:spcPct val="103000"/>
              </a:lnSpc>
              <a:spcBef>
                <a:spcPts val="0"/>
              </a:spcBef>
              <a:buClr>
                <a:srgbClr val="000000"/>
              </a:buClr>
              <a:buSzPts val="1200"/>
              <a:buNone/>
            </a:pPr>
            <a:endParaRPr lang="en-US" sz="1300" b="1" dirty="0">
              <a:solidFill>
                <a:schemeClr val="accent1"/>
              </a:solidFill>
              <a:uFill>
                <a:solidFill>
                  <a:srgbClr val="000000"/>
                </a:solidFill>
              </a:uFill>
              <a:latin typeface="Ink Free" panose="03080402000500000000" pitchFamily="66" charset="0"/>
              <a:ea typeface="Times New Roman" panose="02020603050405020304" pitchFamily="18" charset="0"/>
              <a:cs typeface="Times New Roman" panose="02020603050405020304" pitchFamily="18" charset="0"/>
            </a:endParaRPr>
          </a:p>
          <a:p>
            <a:pPr lvl="0" algn="just" fontAlgn="base">
              <a:lnSpc>
                <a:spcPct val="103000"/>
              </a:lnSpc>
              <a:spcBef>
                <a:spcPts val="0"/>
              </a:spcBef>
              <a:buClr>
                <a:srgbClr val="000000"/>
              </a:buClr>
              <a:buSzPts val="1200"/>
              <a:buFont typeface="Wingdings" panose="05000000000000000000" pitchFamily="2" charset="2"/>
              <a:buChar char="Ø"/>
            </a:pPr>
            <a:r>
              <a:rPr lang="en-US" sz="1300" b="1" i="1" dirty="0">
                <a:solidFill>
                  <a:schemeClr val="accent1"/>
                </a:solidFill>
                <a:latin typeface="Ink Free" panose="03080402000500000000" pitchFamily="66" charset="0"/>
              </a:rPr>
              <a:t>Contact your child’s Doctor with questions or concerns regarding the symptoms or treatment listed.</a:t>
            </a:r>
            <a:r>
              <a:rPr lang="en-US" sz="1300" b="1" dirty="0">
                <a:solidFill>
                  <a:schemeClr val="accent1"/>
                </a:solidFill>
                <a:latin typeface="Ink Free" panose="03080402000500000000" pitchFamily="66" charset="0"/>
              </a:rPr>
              <a:t/>
            </a:r>
            <a:br>
              <a:rPr lang="en-US" sz="1300" b="1" dirty="0">
                <a:solidFill>
                  <a:schemeClr val="accent1"/>
                </a:solidFill>
                <a:latin typeface="Ink Free" panose="03080402000500000000" pitchFamily="66" charset="0"/>
              </a:rPr>
            </a:br>
            <a:r>
              <a:rPr lang="en-US" sz="1300" b="1" i="1" dirty="0">
                <a:solidFill>
                  <a:schemeClr val="accent1"/>
                </a:solidFill>
                <a:latin typeface="Ink Free" panose="03080402000500000000" pitchFamily="66" charset="0"/>
              </a:rPr>
              <a:t> </a:t>
            </a:r>
            <a:r>
              <a:rPr lang="en-US" sz="1300" b="1" dirty="0">
                <a:solidFill>
                  <a:schemeClr val="accent1"/>
                </a:solidFill>
                <a:latin typeface="Ink Free" panose="03080402000500000000" pitchFamily="66" charset="0"/>
              </a:rPr>
              <a:t/>
            </a:r>
            <a:br>
              <a:rPr lang="en-US" sz="1300" b="1" dirty="0">
                <a:solidFill>
                  <a:schemeClr val="accent1"/>
                </a:solidFill>
                <a:latin typeface="Ink Free" panose="03080402000500000000" pitchFamily="66" charset="0"/>
              </a:rPr>
            </a:br>
            <a:endParaRPr lang="en-US" sz="1300" b="1" dirty="0">
              <a:solidFill>
                <a:schemeClr val="accent1"/>
              </a:solidFill>
              <a:latin typeface="Ink Free" panose="03080402000500000000" pitchFamily="66" charset="0"/>
            </a:endParaRPr>
          </a:p>
          <a:p>
            <a:pPr marL="0" lvl="0" indent="0" algn="just" fontAlgn="base">
              <a:lnSpc>
                <a:spcPct val="103000"/>
              </a:lnSpc>
              <a:spcBef>
                <a:spcPts val="0"/>
              </a:spcBef>
              <a:buClr>
                <a:srgbClr val="000000"/>
              </a:buClr>
              <a:buSzPts val="1200"/>
              <a:buNone/>
            </a:pPr>
            <a:endParaRPr lang="en-US" sz="1300" b="1" dirty="0">
              <a:solidFill>
                <a:schemeClr val="accent1"/>
              </a:solidFill>
              <a:latin typeface="Ink Free" panose="03080402000500000000" pitchFamily="66" charset="0"/>
            </a:endParaRPr>
          </a:p>
          <a:p>
            <a:pPr marL="0" lvl="0" indent="0" algn="just" fontAlgn="base">
              <a:lnSpc>
                <a:spcPct val="103000"/>
              </a:lnSpc>
              <a:spcBef>
                <a:spcPts val="0"/>
              </a:spcBef>
              <a:buClr>
                <a:srgbClr val="000000"/>
              </a:buClr>
              <a:buSzPts val="1200"/>
              <a:buNone/>
            </a:pPr>
            <a:endParaRPr lang="en-US" sz="1300" b="1" dirty="0">
              <a:solidFill>
                <a:schemeClr val="accent1"/>
              </a:solidFill>
              <a:latin typeface="Ink Free" panose="03080402000500000000" pitchFamily="66" charset="0"/>
            </a:endParaRPr>
          </a:p>
          <a:p>
            <a:pPr marL="0" lvl="0" indent="0" algn="just" fontAlgn="base">
              <a:lnSpc>
                <a:spcPct val="103000"/>
              </a:lnSpc>
              <a:spcBef>
                <a:spcPts val="0"/>
              </a:spcBef>
              <a:buClr>
                <a:srgbClr val="000000"/>
              </a:buClr>
              <a:buSzPts val="1200"/>
              <a:buNone/>
            </a:pPr>
            <a:r>
              <a:rPr lang="en-US" sz="1300" b="1" i="1" dirty="0">
                <a:solidFill>
                  <a:schemeClr val="accent1"/>
                </a:solidFill>
                <a:latin typeface="Ink Free" panose="03080402000500000000" pitchFamily="66" charset="0"/>
              </a:rPr>
              <a:t>NOTE:</a:t>
            </a:r>
          </a:p>
          <a:p>
            <a:pPr marL="0" lvl="0" indent="0" algn="just" fontAlgn="base">
              <a:lnSpc>
                <a:spcPct val="103000"/>
              </a:lnSpc>
              <a:spcBef>
                <a:spcPts val="0"/>
              </a:spcBef>
              <a:buClr>
                <a:srgbClr val="000000"/>
              </a:buClr>
              <a:buSzPts val="1200"/>
              <a:buNone/>
            </a:pPr>
            <a:r>
              <a:rPr lang="en-US" sz="1300" b="1" i="1" dirty="0">
                <a:solidFill>
                  <a:schemeClr val="accent1"/>
                </a:solidFill>
                <a:latin typeface="Ink Free" panose="03080402000500000000" pitchFamily="66" charset="0"/>
              </a:rPr>
              <a:t>When your child is sick with fever, diarrhea or vomiting, keep him/her home until symptoms resolve. Your child must be fever/diarrhea symptom free for 24 hours without medication before returning to school. Children who have a fever or who need antibiotics for infection such as strep throat, pink eye, ear infections should stay home until they have taken the medicine for at least 24 hours and they feel better..</a:t>
            </a:r>
            <a:endParaRPr lang="en-US" sz="1300" b="1" dirty="0">
              <a:solidFill>
                <a:schemeClr val="accent1"/>
              </a:solidFill>
              <a:uFill>
                <a:solidFill>
                  <a:srgbClr val="000000"/>
                </a:solidFill>
              </a:uFill>
              <a:latin typeface="Ink Free" panose="03080402000500000000" pitchFamily="66" charset="0"/>
              <a:ea typeface="Times New Roman" panose="02020603050405020304" pitchFamily="18" charset="0"/>
              <a:cs typeface="Times New Roman" panose="02020603050405020304" pitchFamily="18" charset="0"/>
            </a:endParaRPr>
          </a:p>
          <a:p>
            <a:pPr marL="0" lvl="0" indent="0" algn="just" fontAlgn="base">
              <a:lnSpc>
                <a:spcPct val="103000"/>
              </a:lnSpc>
              <a:spcBef>
                <a:spcPts val="0"/>
              </a:spcBef>
              <a:buClr>
                <a:srgbClr val="000000"/>
              </a:buClr>
              <a:buSzPts val="1200"/>
              <a:buNone/>
            </a:pPr>
            <a:endParaRPr lang="en-US" sz="1100" b="1" dirty="0">
              <a:solidFill>
                <a:schemeClr val="accent1"/>
              </a:solidFill>
              <a:uFill>
                <a:solidFill>
                  <a:srgbClr val="000000"/>
                </a:solidFill>
              </a:uFill>
              <a:latin typeface="Lucida Calligraphy" panose="03010101010101010101" pitchFamily="66" charset="0"/>
              <a:cs typeface="Times New Roman" panose="02020603050405020304" pitchFamily="18" charset="0"/>
            </a:endParaRPr>
          </a:p>
          <a:p>
            <a:pPr marL="0" lvl="0" indent="0" algn="just" fontAlgn="base">
              <a:lnSpc>
                <a:spcPct val="103000"/>
              </a:lnSpc>
              <a:spcBef>
                <a:spcPts val="0"/>
              </a:spcBef>
              <a:buClr>
                <a:srgbClr val="000000"/>
              </a:buClr>
              <a:buSzPts val="1200"/>
              <a:buNone/>
            </a:pPr>
            <a:endParaRPr lang="en-US" sz="1100" b="1" dirty="0">
              <a:solidFill>
                <a:schemeClr val="accent1"/>
              </a:solidFill>
              <a:uFill>
                <a:solidFill>
                  <a:srgbClr val="000000"/>
                </a:solidFill>
              </a:uFill>
              <a:latin typeface="Lucida Calligraphy" panose="03010101010101010101" pitchFamily="66" charset="0"/>
              <a:cs typeface="Times New Roman" panose="02020603050405020304" pitchFamily="18" charset="0"/>
            </a:endParaRPr>
          </a:p>
          <a:p>
            <a:pPr lvl="0" algn="just" fontAlgn="base">
              <a:lnSpc>
                <a:spcPct val="103000"/>
              </a:lnSpc>
              <a:spcBef>
                <a:spcPts val="0"/>
              </a:spcBef>
              <a:buClr>
                <a:srgbClr val="000000"/>
              </a:buClr>
              <a:buSzPts val="1200"/>
              <a:buFont typeface="Wingdings" panose="05000000000000000000" pitchFamily="2" charset="2"/>
              <a:buChar char="Ø"/>
            </a:pPr>
            <a:endParaRPr lang="en-US" sz="1300" b="1" dirty="0">
              <a:solidFill>
                <a:schemeClr val="accent1"/>
              </a:solidFill>
              <a:latin typeface="Ink Free" panose="03080402000500000000" pitchFamily="66" charset="0"/>
            </a:endParaRPr>
          </a:p>
          <a:p>
            <a:pPr marL="0" lvl="0" indent="0" algn="just" fontAlgn="base">
              <a:lnSpc>
                <a:spcPct val="103000"/>
              </a:lnSpc>
              <a:spcBef>
                <a:spcPts val="0"/>
              </a:spcBef>
              <a:buClr>
                <a:srgbClr val="000000"/>
              </a:buClr>
              <a:buSzPts val="1200"/>
              <a:buNone/>
            </a:pPr>
            <a:endParaRPr lang="en-US" sz="1300" b="1" dirty="0">
              <a:solidFill>
                <a:schemeClr val="accent1"/>
              </a:solidFill>
              <a:latin typeface="Ink Free" panose="03080402000500000000" pitchFamily="66" charset="0"/>
            </a:endParaRPr>
          </a:p>
          <a:p>
            <a:pPr marL="0" lvl="0" indent="0" algn="just" fontAlgn="base">
              <a:lnSpc>
                <a:spcPct val="103000"/>
              </a:lnSpc>
              <a:spcBef>
                <a:spcPts val="0"/>
              </a:spcBef>
              <a:buClr>
                <a:srgbClr val="000000"/>
              </a:buClr>
              <a:buSzPts val="1200"/>
              <a:buNone/>
            </a:pPr>
            <a:endParaRPr lang="en-US" sz="1100" b="1" dirty="0">
              <a:solidFill>
                <a:schemeClr val="accent1"/>
              </a:solidFill>
              <a:uFill>
                <a:solidFill>
                  <a:srgbClr val="000000"/>
                </a:solidFill>
              </a:uFill>
              <a:latin typeface="Lucida Calligraphy" panose="03010101010101010101" pitchFamily="66" charset="0"/>
              <a:cs typeface="Times New Roman" panose="02020603050405020304" pitchFamily="18" charset="0"/>
            </a:endParaRPr>
          </a:p>
          <a:p>
            <a:endParaRPr lang="en-US" sz="1400" dirty="0">
              <a:solidFill>
                <a:schemeClr val="accent1"/>
              </a:solidFill>
              <a:latin typeface="Ink Free" panose="03080402000500000000" pitchFamily="66" charset="0"/>
            </a:endParaRPr>
          </a:p>
        </p:txBody>
      </p:sp>
    </p:spTree>
    <p:extLst>
      <p:ext uri="{BB962C8B-B14F-4D97-AF65-F5344CB8AC3E}">
        <p14:creationId xmlns:p14="http://schemas.microsoft.com/office/powerpoint/2010/main" val="332320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145"/>
            <a:ext cx="11684000" cy="1228437"/>
          </a:xfrm>
        </p:spPr>
        <p:txBody>
          <a:bodyPr/>
          <a:lstStyle/>
          <a:p>
            <a:r>
              <a:rPr lang="en-US" sz="36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		Guidelines </a:t>
            </a:r>
            <a:r>
              <a:rPr lang="en-US" sz="36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for Determining if Your Child </a:t>
            </a:r>
            <a:r>
              <a:rPr lang="en-US" sz="36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
            </a:r>
            <a:br>
              <a:rPr lang="en-US" sz="36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br>
            <a:r>
              <a:rPr lang="en-US" sz="36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	</a:t>
            </a:r>
            <a:r>
              <a:rPr lang="en-US" sz="36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			Needs </a:t>
            </a:r>
            <a:r>
              <a:rPr lang="en-US" sz="36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to Stay Home</a:t>
            </a:r>
            <a:endParaRPr lang="en-US" sz="3600" dirty="0"/>
          </a:p>
        </p:txBody>
      </p:sp>
      <p:sp>
        <p:nvSpPr>
          <p:cNvPr id="3" name="Content Placeholder 2"/>
          <p:cNvSpPr>
            <a:spLocks noGrp="1"/>
          </p:cNvSpPr>
          <p:nvPr>
            <p:ph sz="quarter" idx="13"/>
          </p:nvPr>
        </p:nvSpPr>
        <p:spPr/>
        <p:txBody>
          <a:bodyPr/>
          <a:lstStyle/>
          <a:p>
            <a:pPr lvl="0">
              <a:lnSpc>
                <a:spcPct val="115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Fever &gt;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100.4 </a:t>
            </a: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degrees with or without body aches and muscle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aches</a:t>
            </a:r>
          </a:p>
          <a:p>
            <a:pPr lvl="0">
              <a:lnSpc>
                <a:spcPct val="115000"/>
              </a:lnSpc>
              <a:spcBef>
                <a:spcPts val="0"/>
              </a:spcBef>
              <a:buClr>
                <a:srgbClr val="0070C0"/>
              </a:buClr>
              <a:buSzPts val="1200"/>
              <a:buFont typeface="Wingdings" panose="05000000000000000000" pitchFamily="2" charset="2"/>
              <a:buChar char="q"/>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15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Nausea, vomiting and/or diarrhea2 or more times in a 24-hour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period</a:t>
            </a:r>
          </a:p>
          <a:p>
            <a:pPr lvl="0">
              <a:lnSpc>
                <a:spcPct val="115000"/>
              </a:lnSpc>
              <a:spcBef>
                <a:spcPts val="0"/>
              </a:spcBef>
              <a:buClr>
                <a:srgbClr val="0070C0"/>
              </a:buClr>
              <a:buSzPts val="1200"/>
              <a:buFont typeface="Wingdings" panose="05000000000000000000" pitchFamily="2" charset="2"/>
              <a:buChar char="q"/>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Sore throat, runny/stuffy nose, body aches, headache, chills and/or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fatigue</a:t>
            </a:r>
          </a:p>
          <a:p>
            <a:pPr lvl="0">
              <a:lnSpc>
                <a:spcPct val="150000"/>
              </a:lnSpc>
              <a:spcBef>
                <a:spcPts val="0"/>
              </a:spcBef>
              <a:buClr>
                <a:srgbClr val="0070C0"/>
              </a:buClr>
              <a:buSzPts val="1200"/>
              <a:buFont typeface="Wingdings" panose="05000000000000000000" pitchFamily="2" charset="2"/>
              <a:buChar char="q"/>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Wheezing, difficulty breathing, croupy cough or frequent cough with or without mucous</a:t>
            </a: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p:cNvSpPr>
            <a:spLocks noGrp="1"/>
          </p:cNvSpPr>
          <p:nvPr>
            <p:ph sz="quarter" idx="14"/>
          </p:nvPr>
        </p:nvSpPr>
        <p:spPr>
          <a:xfrm>
            <a:off x="5993971" y="1995056"/>
            <a:ext cx="5086538" cy="3379530"/>
          </a:xfrm>
        </p:spPr>
        <p:txBody>
          <a:bodyPr/>
          <a:lstStyle/>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An earache and/or drainage from the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ear</a:t>
            </a:r>
          </a:p>
          <a:p>
            <a:pPr marL="0" lvl="0" indent="0">
              <a:lnSpc>
                <a:spcPct val="150000"/>
              </a:lnSpc>
              <a:spcBef>
                <a:spcPts val="0"/>
              </a:spcBef>
              <a:buClr>
                <a:srgbClr val="0070C0"/>
              </a:buClr>
              <a:buSzPts val="1200"/>
              <a:buNone/>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Oozing or draining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sores</a:t>
            </a:r>
          </a:p>
          <a:p>
            <a:pPr lvl="0">
              <a:lnSpc>
                <a:spcPct val="150000"/>
              </a:lnSpc>
              <a:spcBef>
                <a:spcPts val="0"/>
              </a:spcBef>
              <a:buClr>
                <a:srgbClr val="0070C0"/>
              </a:buClr>
              <a:buSzPts val="1200"/>
              <a:buFont typeface="Wingdings" panose="05000000000000000000" pitchFamily="2" charset="2"/>
              <a:buChar char="q"/>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Questionable rash (with fever and/or drainage notify </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doctor</a:t>
            </a:r>
          </a:p>
          <a:p>
            <a:pPr lvl="0">
              <a:lnSpc>
                <a:spcPct val="150000"/>
              </a:lnSpc>
              <a:spcBef>
                <a:spcPts val="0"/>
              </a:spcBef>
              <a:buClr>
                <a:srgbClr val="0070C0"/>
              </a:buClr>
              <a:buSzPts val="1200"/>
              <a:buFont typeface="Wingdings" panose="05000000000000000000" pitchFamily="2" charset="2"/>
              <a:buChar char="q"/>
            </a:pPr>
            <a:endPar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Drainage, tearing, pinkish or reddish color, and/or frequent rubbing of eye(s</a:t>
            </a:r>
            <a:r>
              <a:rPr lang="en-US" sz="1400" b="1" i="1" cap="none" dirty="0" smtClean="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a:t>
            </a:r>
          </a:p>
          <a:p>
            <a:pPr lvl="0">
              <a:lnSpc>
                <a:spcPct val="150000"/>
              </a:lnSpc>
              <a:spcBef>
                <a:spcPts val="0"/>
              </a:spcBef>
              <a:buClr>
                <a:srgbClr val="0070C0"/>
              </a:buClr>
              <a:buSzPts val="1200"/>
              <a:buFont typeface="Wingdings" panose="05000000000000000000" pitchFamily="2" charset="2"/>
              <a:buChar char="q"/>
            </a:pPr>
            <a:endParaRPr lang="en-US" sz="1400" b="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pPr lvl="0">
              <a:lnSpc>
                <a:spcPct val="150000"/>
              </a:lnSpc>
              <a:spcBef>
                <a:spcPts val="0"/>
              </a:spcBef>
              <a:buClr>
                <a:srgbClr val="0070C0"/>
              </a:buClr>
              <a:buSzPts val="1200"/>
              <a:buFont typeface="Wingdings" panose="05000000000000000000" pitchFamily="2" charset="2"/>
              <a:buChar char="q"/>
            </a:pPr>
            <a:r>
              <a:rPr lang="en-US" sz="1400"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rPr>
              <a:t>Head lice: MUST be treated, consult pharmacist/doctor</a:t>
            </a:r>
            <a:endParaRPr lang="en-US" b="1" i="1" cap="none" dirty="0">
              <a:solidFill>
                <a:srgbClr val="B80E0F"/>
              </a:solidFill>
              <a:latin typeface="Ink Free" panose="03080402000500000000" pitchFamily="66"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16442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1359</TotalTime>
  <Words>873</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Impact</vt:lpstr>
      <vt:lpstr>Ink Free</vt:lpstr>
      <vt:lpstr>Lucida Calligraphy</vt:lpstr>
      <vt:lpstr>Symbol</vt:lpstr>
      <vt:lpstr>Times New Roman</vt:lpstr>
      <vt:lpstr>Wingdings</vt:lpstr>
      <vt:lpstr>Main Event</vt:lpstr>
      <vt:lpstr>Welcome Back To School  West Hoke  Tigers!!!</vt:lpstr>
      <vt:lpstr>          Introduction</vt:lpstr>
      <vt:lpstr>     Main Points</vt:lpstr>
      <vt:lpstr>      Immunizations</vt:lpstr>
      <vt:lpstr>            Student’s Entering          North Carolina Schools              for the first time</vt:lpstr>
      <vt:lpstr>           Health Information</vt:lpstr>
      <vt:lpstr>            Medication</vt:lpstr>
      <vt:lpstr>             Attendance</vt:lpstr>
      <vt:lpstr>  Guidelines for Determining if Your Child      Needs to Stay Home</vt:lpstr>
      <vt:lpstr>PowerPoint Presentation</vt:lpstr>
      <vt:lpstr>PowerPoint Presentation</vt:lpstr>
    </vt:vector>
  </TitlesOfParts>
  <Company>Hoke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HOKE         MIDDLE  SCHOOL               HEALTH         ROOM</dc:title>
  <dc:creator>Kathleen J. Ruffin</dc:creator>
  <cp:lastModifiedBy>Kathleen J. Ruffin</cp:lastModifiedBy>
  <cp:revision>57</cp:revision>
  <dcterms:created xsi:type="dcterms:W3CDTF">2021-07-16T17:40:32Z</dcterms:created>
  <dcterms:modified xsi:type="dcterms:W3CDTF">2023-08-19T22:33:31Z</dcterms:modified>
</cp:coreProperties>
</file>